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6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7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:hp="http://schemas.haansoft.com/office/presentation/8.0" xmlns:dsp="http://schemas.microsoft.com/office/drawing/2008/diagram" xmlns:dgm="http://schemas.openxmlformats.org/drawingml/2006/diagram" xmlns:c="http://schemas.openxmlformats.org/drawingml/2006/chart" xmlns="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139" autoAdjust="0"/>
    <p:restoredTop sz="94710" autoAdjust="0"/>
  </p:normalViewPr>
  <p:slideViewPr>
    <p:cSldViewPr snapToGrid="0">
      <p:cViewPr varScale="1">
        <p:scale>
          <a:sx n="103" d="100"/>
          <a:sy n="103" d="100"/>
        </p:scale>
        <p:origin x="1416" y="114"/>
      </p:cViewPr>
      <p:guideLst>
        <p:guide orient="horz" pos="2157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vert="horz" wrap="none" lIns="0" tIns="0" rIns="0" bIns="0" anchor="ctr" anchorCtr="1"/>
          <a:lstStyle/>
          <a:p>
            <a:pPr algn="l">
              <a:defRPr sz="2128" b="1" i="0" u="none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ea"/>
              </a:defRPr>
            </a:pPr>
            <a:r>
              <a:rPr lang="ko-KR" altLang="en-US" sz="2128" b="1" i="0" u="none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ea"/>
              </a:rPr>
              <a:t>농촌 고령인구 추이</a:t>
            </a:r>
            <a:endParaRPr lang="ko-KR" altLang="en-US"/>
          </a:p>
        </c:rich>
      </c:tx>
      <c:layout>
        <c:manualLayout>
          <c:xMode val="edge"/>
          <c:yMode val="edge"/>
          <c:x val="2.724904753267765E-2"/>
          <c:y val="2.6557710021734238E-2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0.31408381462097168"/>
          <c:y val="0.37341320514678955"/>
          <c:w val="0.64796501398086548"/>
          <c:h val="0.52330487966537476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고령인구</c:v>
                </c:pt>
              </c:strCache>
            </c:strRef>
          </c:tx>
          <c:spPr>
            <a:solidFill>
              <a:schemeClr val="accent1">
                <a:lumMod val="40000"/>
                <a:lumOff val="60000"/>
              </a:schemeClr>
            </a:solidFill>
            <a:ln w="9525"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Pt>
            <c:idx val="0"/>
            <c:invertIfNegative val="0"/>
            <c:bubble3D val="0"/>
            <c:spPr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47EA-CD45-A4C8-5859D6EF0910}"/>
              </c:ext>
            </c:extLst>
          </c:dPt>
          <c:dLbls>
            <c:spPr>
              <a:noFill/>
              <a:ln w="9525">
                <a:noFill/>
              </a:ln>
              <a:effectLst/>
            </c:spPr>
            <c:txPr>
              <a:bodyPr rot="0" vert="horz" wrap="none" lIns="0" tIns="0" rIns="0" bIns="0" anchor="ctr" anchorCtr="1"/>
              <a:lstStyle/>
              <a:p>
                <a:pPr algn="l">
                  <a:defRPr sz="1197" b="0" i="0" u="none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ea"/>
                    <a:sym typeface="+mn-ea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</c15:spPr>
                <c15:showLeaderLines val="0"/>
              </c:ext>
            </c:extLst>
          </c:dLbls>
          <c:cat>
            <c:strRef>
              <c:f>Sheet1!$A$2:$A$4</c:f>
              <c:strCache>
                <c:ptCount val="3"/>
                <c:pt idx="0">
                  <c:v>2020년</c:v>
                </c:pt>
                <c:pt idx="1">
                  <c:v>2021</c:v>
                </c:pt>
                <c:pt idx="2">
                  <c:v>2022</c:v>
                </c:pt>
              </c:strCache>
            </c:strRef>
          </c:cat>
          <c:val>
            <c:numRef>
              <c:f>Sheet1!$B$2:$B$4</c:f>
              <c:numCache>
                <c:formatCode>#,##0</c:formatCode>
                <c:ptCount val="3"/>
                <c:pt idx="0">
                  <c:v>980</c:v>
                </c:pt>
                <c:pt idx="1">
                  <c:v>1037</c:v>
                </c:pt>
                <c:pt idx="2">
                  <c:v>1078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7EA-CD45-A4C8-5859D6EF091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전체 농촌 인구</c:v>
                </c:pt>
              </c:strCache>
            </c:strRef>
          </c:tx>
          <c:spPr>
            <a:solidFill>
              <a:schemeClr val="accent6">
                <a:lumMod val="40000"/>
                <a:lumOff val="60000"/>
              </a:schemeClr>
            </a:solidFill>
            <a:ln w="9525"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r>
                      <a:rPr lang="en-US" altLang="ko-KR" sz="1197" b="0" i="0" u="none">
                        <a:effectLst/>
                      </a:rPr>
                      <a:t>2,314 </a:t>
                    </a:r>
                    <a:endParaRPr lang="en-US" altLang="ko-KR"/>
                  </a:p>
                </c:rich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3-47EA-CD45-A4C8-5859D6EF0910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r>
                      <a:rPr lang="en-US" altLang="ko-KR" sz="1197" b="0" i="0" u="none">
                        <a:effectLst/>
                      </a:rPr>
                      <a:t>2,215 </a:t>
                    </a:r>
                    <a:endParaRPr lang="en-US" altLang="ko-KR"/>
                  </a:p>
                </c:rich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4-47EA-CD45-A4C8-5859D6EF0910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r>
                      <a:rPr lang="en-US" altLang="ko-KR" sz="1197" b="0" i="0" u="none">
                        <a:effectLst/>
                      </a:rPr>
                      <a:t>2,166 </a:t>
                    </a:r>
                    <a:endParaRPr lang="en-US" altLang="ko-KR"/>
                  </a:p>
                </c:rich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5-47EA-CD45-A4C8-5859D6EF0910}"/>
                </c:ext>
              </c:extLst>
            </c:dLbl>
            <c:spPr>
              <a:noFill/>
              <a:ln w="9525">
                <a:noFill/>
              </a:ln>
              <a:effectLst/>
            </c:spPr>
            <c:txPr>
              <a:bodyPr rot="0" vert="horz" wrap="none" lIns="0" tIns="0" rIns="0" bIns="0" anchor="ctr" anchorCtr="1"/>
              <a:lstStyle/>
              <a:p>
                <a:pPr algn="l">
                  <a:defRPr sz="1197" b="0" i="0" u="none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ea"/>
                    <a:sym typeface="+mn-ea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</c15:spPr>
                <c15:showLeaderLines val="0"/>
              </c:ext>
            </c:extLst>
          </c:dLbls>
          <c:cat>
            <c:strRef>
              <c:f>Sheet1!$A$2:$A$4</c:f>
              <c:strCache>
                <c:ptCount val="3"/>
                <c:pt idx="0">
                  <c:v>2020년</c:v>
                </c:pt>
                <c:pt idx="1">
                  <c:v>2021</c:v>
                </c:pt>
                <c:pt idx="2">
                  <c:v>2022</c:v>
                </c:pt>
              </c:strCache>
            </c:strRef>
          </c:cat>
          <c:val>
            <c:numRef>
              <c:f>Sheet1!$C$2:$C$4</c:f>
              <c:numCache>
                <c:formatCode>#,##0</c:formatCode>
                <c:ptCount val="3"/>
                <c:pt idx="0">
                  <c:v>1334</c:v>
                </c:pt>
                <c:pt idx="1">
                  <c:v>1178</c:v>
                </c:pt>
                <c:pt idx="2">
                  <c:v>1088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47EA-CD45-A4C8-5859D6EF091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20818352"/>
        <c:axId val="437980032"/>
      </c:barChart>
      <c:catAx>
        <c:axId val="2208183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vert="horz" wrap="none" lIns="0" tIns="0" rIns="0" bIns="0" anchor="ctr" anchorCtr="1"/>
          <a:lstStyle/>
          <a:p>
            <a:pPr algn="l">
              <a:defRPr sz="1197" b="0" i="0" u="none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ea"/>
              </a:defRPr>
            </a:pPr>
            <a:endParaRPr lang="ko-KR"/>
          </a:p>
        </c:txPr>
        <c:crossAx val="437980032"/>
        <c:crosses val="autoZero"/>
        <c:auto val="1"/>
        <c:lblAlgn val="ctr"/>
        <c:lblOffset val="100"/>
        <c:tickMarkSkip val="1"/>
        <c:noMultiLvlLbl val="0"/>
      </c:catAx>
      <c:valAx>
        <c:axId val="437980032"/>
        <c:scaling>
          <c:orientation val="minMax"/>
        </c:scaling>
        <c:delete val="0"/>
        <c:axPos val="l"/>
        <c:title>
          <c:tx>
            <c:rich>
              <a:bodyPr rot="0" vert="horz" wrap="none" lIns="0" tIns="0" rIns="0" bIns="0" anchor="ctr" anchorCtr="1"/>
              <a:lstStyle/>
              <a:p>
                <a:pPr algn="l">
                  <a:defRPr sz="1197" b="0" i="0" u="none">
                    <a:solidFill>
                      <a:schemeClr val="tx1"/>
                    </a:solidFill>
                    <a:latin typeface="+mn-lt"/>
                    <a:ea typeface="+mn-ea"/>
                    <a:cs typeface="+mn-ea"/>
                    <a:sym typeface="+mn-ea"/>
                  </a:defRPr>
                </a:pPr>
                <a:r>
                  <a:rPr lang="en-US" altLang="ko-KR" sz="1197" b="0" i="0" u="none">
                    <a:solidFill>
                      <a:schemeClr val="tx1"/>
                    </a:solidFill>
                    <a:latin typeface="+mn-lt"/>
                    <a:ea typeface="+mn-ea"/>
                    <a:cs typeface="+mn-ea"/>
                    <a:sym typeface="+mn-ea"/>
                  </a:rPr>
                  <a:t>(</a:t>
                </a:r>
                <a:r>
                  <a:rPr lang="ko-KR" altLang="en-US" sz="1197" b="0" i="0" u="none">
                    <a:solidFill>
                      <a:schemeClr val="tx1"/>
                    </a:solidFill>
                    <a:latin typeface="+mn-lt"/>
                    <a:ea typeface="+mn-ea"/>
                    <a:cs typeface="+mn-ea"/>
                    <a:sym typeface="+mn-ea"/>
                  </a:rPr>
                  <a:t>천명</a:t>
                </a:r>
                <a:r>
                  <a:rPr lang="en-US" altLang="ko-KR" sz="1197" b="0" i="0" u="none">
                    <a:solidFill>
                      <a:schemeClr val="tx1"/>
                    </a:solidFill>
                    <a:latin typeface="+mn-lt"/>
                    <a:ea typeface="+mn-ea"/>
                    <a:cs typeface="+mn-ea"/>
                    <a:sym typeface="+mn-ea"/>
                  </a:rPr>
                  <a:t>)</a:t>
                </a:r>
                <a:endParaRPr lang="ko-KR" altLang="en-US"/>
              </a:p>
            </c:rich>
          </c:tx>
          <c:layout>
            <c:manualLayout>
              <c:xMode val="edge"/>
              <c:yMode val="edge"/>
              <c:x val="0.15532726049423218"/>
              <c:y val="0.286639004945755"/>
            </c:manualLayout>
          </c:layout>
          <c:overlay val="0"/>
          <c:spPr>
            <a:noFill/>
            <a:ln>
              <a:noFill/>
            </a:ln>
            <a:effectLst/>
          </c:spPr>
        </c:title>
        <c:numFmt formatCode="#,##0" sourceLinked="1"/>
        <c:majorTickMark val="out"/>
        <c:minorTickMark val="none"/>
        <c:tickLblPos val="nextTo"/>
        <c:spPr>
          <a:noFill/>
          <a:ln w="9525">
            <a:noFill/>
          </a:ln>
          <a:effectLst/>
        </c:spPr>
        <c:txPr>
          <a:bodyPr rot="0" vert="horz" wrap="none" lIns="0" tIns="0" rIns="0" bIns="0" anchor="ctr" anchorCtr="1"/>
          <a:lstStyle/>
          <a:p>
            <a:pPr algn="l">
              <a:defRPr sz="1197" b="0" i="0" u="none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ea"/>
              </a:defRPr>
            </a:pPr>
            <a:endParaRPr lang="ko-KR"/>
          </a:p>
        </c:txPr>
        <c:crossAx val="22081835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"/>
          <c:y val="0.12192939221858978"/>
          <c:w val="0.63544988632202148"/>
          <c:h val="5.7313080877065659E-2"/>
        </c:manualLayout>
      </c:layout>
      <c:overlay val="0"/>
      <c:spPr>
        <a:noFill/>
        <a:ln w="9525">
          <a:noFill/>
        </a:ln>
        <a:effectLst/>
      </c:spPr>
      <c:txPr>
        <a:bodyPr rot="0" vert="horz" wrap="none" lIns="0" tIns="0" rIns="0" bIns="0" anchor="ctr" anchorCtr="1"/>
        <a:lstStyle/>
        <a:p>
          <a:pPr algn="l">
            <a:defRPr sz="1197" b="0" i="0" u="none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ea"/>
              <a:sym typeface="+mn-ea"/>
            </a:defRPr>
          </a:pPr>
          <a:endParaRPr lang="ko-KR"/>
        </a:p>
      </c:txPr>
    </c:legend>
    <c:plotVisOnly val="0"/>
    <c:dispBlanksAs val="gap"/>
    <c:showDLblsOverMax val="1"/>
  </c:chart>
  <c:spPr>
    <a:noFill/>
    <a:ln w="9525">
      <a:noFill/>
    </a:ln>
    <a:effectLst/>
  </c:spPr>
  <c:txPr>
    <a:bodyPr rot="0" vert="horz" wrap="none" lIns="0" tIns="0" rIns="0" bIns="0" anchor="ctr" anchorCtr="1"/>
    <a:lstStyle/>
    <a:p>
      <a:pPr algn="l">
        <a:defRPr b="0" i="0" u="none"/>
      </a:pPr>
      <a:endParaRPr lang="ko-KR"/>
    </a:p>
  </c:txPr>
  <c:externalData r:id="rId1">
    <c:autoUpdate val="0"/>
  </c:externalData>
  <c:extLst>
    <c:ext uri="CC8EB2C9-7E31-499d-B8F2-F6CE61031016">
      <ho:hncChartStyle xmlns:ho="http://schemas.haansoft.com/office/8.0" layoutIndex="-1" colorIndex="-1" styleIndex="-1"/>
    </c:ext>
  </c:extLst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3774263858795166"/>
          <c:y val="0.2844441831111908"/>
          <c:w val="0.69911378622055054"/>
          <c:h val="0.67170017957687378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고령인구 비율</c:v>
                </c:pt>
              </c:strCache>
            </c:strRef>
          </c:tx>
          <c:spPr>
            <a:ln w="28575" cap="rnd" cmpd="sng">
              <a:solidFill>
                <a:schemeClr val="tx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tx2"/>
              </a:solidFill>
              <a:ln w="9525" cap="rnd" cmpd="sng">
                <a:solidFill>
                  <a:schemeClr val="tx1"/>
                </a:solidFill>
              </a:ln>
              <a:effectLst/>
            </c:spPr>
          </c:marker>
          <c:dLbls>
            <c:dLbl>
              <c:idx val="0"/>
              <c:tx>
                <c:rich>
                  <a:bodyPr/>
                  <a:lstStyle/>
                  <a:p>
                    <a:r>
                      <a:rPr lang="en-US" altLang="ko-KR" b="0" i="0" u="none"/>
                      <a:t>%</a:t>
                    </a:r>
                    <a:endParaRPr lang="en-US" altLang="ko-KR"/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0-56B5-1A46-BFFC-B4CD74209B99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r>
                      <a:rPr lang="en-US" altLang="ko-KR" b="0" i="0" u="none"/>
                      <a:t>%</a:t>
                    </a:r>
                    <a:endParaRPr lang="en-US" altLang="ko-KR"/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1-56B5-1A46-BFFC-B4CD74209B99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r>
                      <a:rPr lang="en-US" altLang="ko-KR" b="0" i="0" u="none"/>
                      <a:t>%</a:t>
                    </a:r>
                    <a:endParaRPr lang="en-US" altLang="ko-KR"/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2-56B5-1A46-BFFC-B4CD74209B99}"/>
                </c:ext>
              </c:extLst>
            </c:dLbl>
            <c:spPr>
              <a:noFill/>
              <a:ln w="9525">
                <a:noFill/>
              </a:ln>
              <a:effectLst/>
            </c:spPr>
            <c:txPr>
              <a:bodyPr rot="0" vert="horz" wrap="none" lIns="0" tIns="0" rIns="0" bIns="0" anchor="ctr" anchorCtr="1"/>
              <a:lstStyle/>
              <a:p>
                <a:pPr algn="l">
                  <a:defRPr sz="1197" b="0" i="0" u="none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ea"/>
                    <a:sym typeface="+mn-ea"/>
                  </a:defRPr>
                </a:pPr>
                <a:endParaRPr lang="ko-KR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</c15:spPr>
                <c15:showLeaderLines val="0"/>
              </c:ext>
            </c:extLst>
          </c:dLbls>
          <c:cat>
            <c:strRef>
              <c:f>Sheet1!$A$2:$A$4</c:f>
              <c:strCache>
                <c:ptCount val="3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42.6</c:v>
                </c:pt>
                <c:pt idx="1">
                  <c:v>46.8</c:v>
                </c:pt>
                <c:pt idx="2">
                  <c:v>49.8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56B5-1A46-BFFC-B4CD74209B9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36627024"/>
        <c:axId val="141655200"/>
      </c:lineChart>
      <c:catAx>
        <c:axId val="436627024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41655200"/>
        <c:crosses val="autoZero"/>
        <c:auto val="1"/>
        <c:lblAlgn val="ctr"/>
        <c:lblOffset val="100"/>
        <c:tickMarkSkip val="1"/>
        <c:noMultiLvlLbl val="0"/>
      </c:catAx>
      <c:valAx>
        <c:axId val="141655200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43662702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46472817659378052"/>
          <c:y val="3.9805490523576736E-2"/>
          <c:w val="0.40336009860038757"/>
          <c:h val="0.18264882266521454"/>
        </c:manualLayout>
      </c:layout>
      <c:overlay val="0"/>
      <c:spPr>
        <a:noFill/>
        <a:ln w="9525">
          <a:noFill/>
        </a:ln>
        <a:effectLst/>
      </c:spPr>
      <c:txPr>
        <a:bodyPr rot="0" vert="horz" wrap="none" lIns="0" tIns="0" rIns="0" bIns="0" anchor="ctr" anchorCtr="1"/>
        <a:lstStyle/>
        <a:p>
          <a:pPr algn="l">
            <a:defRPr sz="1197" b="0" i="0" u="none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ea"/>
              <a:sym typeface="+mn-ea"/>
            </a:defRPr>
          </a:pPr>
          <a:endParaRPr lang="ko-KR"/>
        </a:p>
      </c:txPr>
    </c:legend>
    <c:plotVisOnly val="0"/>
    <c:dispBlanksAs val="gap"/>
    <c:showDLblsOverMax val="1"/>
  </c:chart>
  <c:spPr>
    <a:noFill/>
    <a:ln w="9525">
      <a:noFill/>
    </a:ln>
    <a:effectLst/>
  </c:spPr>
  <c:txPr>
    <a:bodyPr rot="0" vert="horz" wrap="none" lIns="0" tIns="0" rIns="0" bIns="0" anchor="ctr" anchorCtr="1"/>
    <a:lstStyle/>
    <a:p>
      <a:pPr algn="l">
        <a:defRPr b="0" i="0" u="none"/>
      </a:pPr>
      <a:endParaRPr lang="ko-KR"/>
    </a:p>
  </c:txPr>
  <c:externalData r:id="rId1">
    <c:autoUpdate val="0"/>
  </c:externalData>
  <c:extLst>
    <c:ext uri="CC8EB2C9-7E31-499d-B8F2-F6CE61031016">
      <ho:hncChartStyle xmlns:ho="http://schemas.haansoft.com/office/8.0" layoutIndex="-1" colorIndex="-1" styleIndex="-1"/>
    </c:ext>
  </c:extLst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3F1B3B4D-427C-4F0E-92E4-4981EA33419F}" type="datetime1">
              <a:rPr lang="ko-KR" altLang="en-US"/>
              <a:pPr lvl="0">
                <a:defRPr/>
              </a:pPr>
              <a:t>2024-06-11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CE6A2722-AB11-40E3-B1D6-78DF2511949B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E6A2722-AB11-40E3-B1D6-78DF2511949B}" type="slidenum">
              <a:rPr lang="en-US" altLang="en-US"/>
              <a:pPr lvl="0">
                <a:defRPr/>
              </a:pPr>
              <a:t>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온</a:t>
            </a:r>
            <a:r>
              <a:rPr lang="en-US" altLang="ko-KR"/>
              <a:t>/</a:t>
            </a:r>
            <a:r>
              <a:rPr lang="ko-KR" altLang="en-US"/>
              <a:t>습도 예측을 왜 할까</a:t>
            </a:r>
          </a:p>
          <a:p>
            <a:pPr>
              <a:defRPr/>
            </a:pPr>
            <a:r>
              <a:rPr lang="ko-KR" altLang="en-US"/>
              <a:t>스마트팜 모델링 왜할까</a:t>
            </a:r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스마트팜 필요성 빠르게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E6A2722-AB11-40E3-B1D6-78DF2511949B}" type="slidenum">
              <a:rPr lang="en-US" altLang="en-US"/>
              <a:pPr lvl="0">
                <a:defRPr/>
              </a:pPr>
              <a:t>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E6A2722-AB11-40E3-B1D6-78DF2511949B}" type="slidenum">
              <a:rPr lang="en-US" altLang="en-US"/>
              <a:pPr lvl="0">
                <a:defRPr/>
              </a:pPr>
              <a:t>13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E6A2722-AB11-40E3-B1D6-78DF2511949B}" type="slidenum">
              <a:rPr lang="en-US" altLang="en-US"/>
              <a:pPr lvl="0">
                <a:defRPr/>
              </a:pPr>
              <a:t>15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marL="285750" indent="-285750">
              <a:buFontTx/>
              <a:buChar char="-"/>
              <a:defRPr/>
            </a:pPr>
            <a:r>
              <a:rPr lang="en-US" altLang="ko-KR">
                <a:latin typeface="한컴 말랑말랑 Bold"/>
                <a:ea typeface="한컴 말랑말랑 Bold"/>
              </a:rPr>
              <a:t>Unity</a:t>
            </a:r>
            <a:r>
              <a:rPr lang="ko-KR" altLang="en-US">
                <a:latin typeface="한컴 말랑말랑 Bold"/>
                <a:ea typeface="한컴 말랑말랑 Bold"/>
              </a:rPr>
              <a:t>에서 현재 시간</a:t>
            </a:r>
            <a:r>
              <a:rPr lang="en-US" altLang="ko-KR">
                <a:latin typeface="한컴 말랑말랑 Bold"/>
                <a:ea typeface="한컴 말랑말랑 Bold"/>
              </a:rPr>
              <a:t>, </a:t>
            </a:r>
            <a:r>
              <a:rPr lang="ko-KR" altLang="en-US">
                <a:latin typeface="한컴 말랑말랑 Bold"/>
                <a:ea typeface="한컴 말랑말랑 Bold"/>
              </a:rPr>
              <a:t>온</a:t>
            </a:r>
            <a:r>
              <a:rPr lang="en-US" altLang="ko-KR">
                <a:latin typeface="한컴 말랑말랑 Bold"/>
                <a:ea typeface="한컴 말랑말랑 Bold"/>
              </a:rPr>
              <a:t>/</a:t>
            </a:r>
            <a:r>
              <a:rPr lang="ko-KR" altLang="en-US">
                <a:latin typeface="한컴 말랑말랑 Bold"/>
                <a:ea typeface="한컴 말랑말랑 Bold"/>
              </a:rPr>
              <a:t>습도</a:t>
            </a:r>
            <a:r>
              <a:rPr lang="en-US" altLang="ko-KR">
                <a:latin typeface="한컴 말랑말랑 Bold"/>
                <a:ea typeface="한컴 말랑말랑 Bold"/>
              </a:rPr>
              <a:t>, </a:t>
            </a:r>
            <a:r>
              <a:rPr lang="ko-KR" altLang="en-US">
                <a:latin typeface="한컴 말랑말랑 Bold"/>
                <a:ea typeface="한컴 말랑말랑 Bold"/>
              </a:rPr>
              <a:t>개폐 비율을 입력 받고</a:t>
            </a:r>
            <a:r>
              <a:rPr lang="en-US" altLang="ko-KR">
                <a:latin typeface="한컴 말랑말랑 Bold"/>
                <a:ea typeface="한컴 말랑말랑 Bold"/>
              </a:rPr>
              <a:t>,</a:t>
            </a:r>
            <a:r>
              <a:rPr lang="ko-KR" altLang="en-US">
                <a:latin typeface="한컴 말랑말랑 Bold"/>
                <a:ea typeface="한컴 말랑말랑 Bold"/>
              </a:rPr>
              <a:t> 예측 결과를 시각화 해줄 예정</a:t>
            </a:r>
            <a:r>
              <a:rPr lang="en-US" altLang="ko-KR">
                <a:latin typeface="한컴 말랑말랑 Bold"/>
                <a:ea typeface="한컴 말랑말랑 Bold"/>
              </a:rPr>
              <a:t>.</a:t>
            </a:r>
          </a:p>
          <a:p>
            <a:pPr marL="285750" indent="-285750">
              <a:buFontTx/>
              <a:buChar char="-"/>
              <a:defRPr/>
            </a:pPr>
            <a:endParaRPr lang="en-US" altLang="ko-KR">
              <a:latin typeface="한컴 말랑말랑 Bold"/>
              <a:ea typeface="한컴 말랑말랑 Bold"/>
            </a:endParaRPr>
          </a:p>
          <a:p>
            <a:pPr marL="285750" indent="-285750">
              <a:buFontTx/>
              <a:buChar char="-"/>
              <a:defRPr/>
            </a:pPr>
            <a:r>
              <a:rPr lang="ko-KR" altLang="en-US">
                <a:latin typeface="한컴 말랑말랑 Bold"/>
                <a:ea typeface="한컴 말랑말랑 Bold"/>
              </a:rPr>
              <a:t>작물 생장에 적합한 온</a:t>
            </a:r>
            <a:r>
              <a:rPr lang="en-US" altLang="ko-KR">
                <a:latin typeface="한컴 말랑말랑 Bold"/>
                <a:ea typeface="한컴 말랑말랑 Bold"/>
              </a:rPr>
              <a:t>/</a:t>
            </a:r>
            <a:r>
              <a:rPr lang="ko-KR" altLang="en-US">
                <a:latin typeface="한컴 말랑말랑 Bold"/>
                <a:ea typeface="한컴 말랑말랑 Bold"/>
              </a:rPr>
              <a:t>습도를 알려주고</a:t>
            </a:r>
            <a:r>
              <a:rPr lang="en-US" altLang="ko-KR">
                <a:latin typeface="한컴 말랑말랑 Bold"/>
                <a:ea typeface="한컴 말랑말랑 Bold"/>
              </a:rPr>
              <a:t>, </a:t>
            </a:r>
            <a:r>
              <a:rPr lang="ko-KR" altLang="en-US">
                <a:latin typeface="한컴 말랑말랑 Bold"/>
                <a:ea typeface="한컴 말랑말랑 Bold"/>
              </a:rPr>
              <a:t>추천 개폐 비율을 알려줄 것</a:t>
            </a:r>
            <a:r>
              <a:rPr lang="en-US" altLang="ko-KR">
                <a:latin typeface="한컴 말랑말랑 Bold"/>
                <a:ea typeface="한컴 말랑말랑 Bold"/>
              </a:rPr>
              <a:t>.</a:t>
            </a:r>
            <a:r>
              <a:rPr lang="ko-KR" altLang="en-US">
                <a:latin typeface="한컴 말랑말랑 Bold"/>
                <a:ea typeface="한컴 말랑말랑 Bold"/>
              </a:rPr>
              <a:t> </a:t>
            </a:r>
          </a:p>
          <a:p>
            <a:pPr marL="285750" indent="-285750">
              <a:buFontTx/>
              <a:buChar char="-"/>
              <a:defRPr/>
            </a:pPr>
            <a:endParaRPr lang="ko-KR" altLang="en-US">
              <a:latin typeface="한컴 말랑말랑 Bold"/>
              <a:ea typeface="한컴 말랑말랑 Bold"/>
            </a:endParaRP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E6A2722-AB11-40E3-B1D6-78DF2511949B}" type="slidenum">
              <a:rPr lang="en-US" altLang="en-US"/>
              <a:pPr lvl="0">
                <a:defRPr/>
              </a:pPr>
              <a:t>18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0079F7-1BDE-401F-901E-02A90F9D22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4A9B5BF-FBB6-4901-84EE-838A7C801E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74DFFE3-0837-4762-B229-764CCCFFE7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2024-06-11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0E6BB08-C6CD-4B68-A95A-C0471BC5C2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ADE8E12-A20E-43EB-9214-88A9924A8B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34554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E867D3-5430-410D-8400-111FBF3A3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93EBFBC-819C-4B27-88D4-D19F31499F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24A9D9D-6BCC-4978-B561-0F1AB8B602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2024-06-11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8CCF1A1-AFB2-4C48-BD45-BD42F5AC3C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643E432-C59B-4658-9D89-286CE953E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69659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9845BC2-0329-46A5-BB1C-7A5416F4BAA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4A021D2-C485-4A4D-8E5A-4ACEFC5EF5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77780D5-259F-47F0-88D5-E3ADEC053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2024-06-11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4428820-F01C-4E5C-89EB-A9762BC389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8ADB37B-7CEC-4447-81E4-DD3A6DED1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21901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7C89C7-27CD-4A97-90B7-4DD77F727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BD3DC1C-D131-4061-8930-FFA6159930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013BD02-7BA8-4BBC-AA38-71F372127A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2024-06-11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64464A4-6D4C-4C1A-9EC4-C77AE47BC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5B3F6AB-1EEC-4010-A945-A2E032D1F2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15230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B1D198-6537-4C0D-8D26-7A483A196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7E50832-AFA7-4B94-8D03-2DF06D4038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C9E9AD6-C40C-4012-A493-9AF95255A7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2024-06-11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04E0D95-BDD7-48DB-B4BC-1D3D8C68F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EABFA3E-BED5-4DF4-AB05-A59C05A73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15534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B7CF12-E197-4FDA-A488-258040594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20D48C-6396-48E3-AAEA-86F028FEEE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F2A53D2-7AFC-4DDA-A83E-59DBFA1FBF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A767CE4-0D16-40CD-A0FE-6BE7FDD3EC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2024-06-11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5EA0EAF-A65C-499C-B6EE-A8B897C50E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9B09D08-940C-491B-9A4E-2E5B4ECE3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61608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7C6B6D-51B0-461F-91B1-D54732EA1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6409FFA-E886-417E-BB8C-9DD5BFE488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F7E042C-4BC5-4DA8-B66A-381A0422EB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D206237-DC12-499B-89C2-3DCAEF6FA3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4D1F9D6-A934-4B3E-ABB6-519C4F5D126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461EA77-3E1C-440A-B465-759737FF6F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2024-06-11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57B1BF4-7D23-4FD7-ADA4-CF075E4B69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3F3A825-A101-4B66-84D9-2B71404E5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85856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11E278-F75D-4660-9D08-0D3E0FE08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108FB9F-22CF-4F1C-B7E4-4120152956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2024-06-11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3753459-8735-432A-A77F-655AC95E7B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1E6F224-6E76-44B8-AECB-13DF5B7D5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7354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17824F4-6A1C-4395-8C7D-51776DE331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2024-06-11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58D92FB-714B-4526-B6F1-CFEFF71398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1CDFFFF-6B78-492F-804D-9DE2DC6B3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26759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489EA7-983F-4230-90A7-9085374E20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05C8B69-658D-4532-87C4-98C2FEC8D8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9FA0CA3-3DCF-4A98-B87D-00C628D4D7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D74F306-CCC9-49A0-9BFB-CBF87DF810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2024-06-11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116356C-9E73-4E64-9EB1-3990F9DD49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9D31894-02AA-4561-96F6-E6F6C0E39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36887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3E7A0D-BB4D-432E-88A7-72A8B8FD0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BBCEC50-41F9-470E-B94D-FF1B7038FEC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9589834-27AD-430A-B41D-BA680E602D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CA17B97-91FE-4EF2-9699-D8F66FD806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2024-06-11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5E1E57C-0C84-45F3-A201-5E0715E61A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E44D6F3-878A-48C0-9D2C-E2E8891A3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78475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9D68312-D8C0-4AB8-AD63-279CDB6224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E1D770D-F22B-4D8D-86E5-378840FD86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E8EA0C6-F6DF-4FD8-8E68-EC42C947E0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41A2CC-AD33-4BEB-BEDF-7117FCB0AF3A}" type="datetimeFigureOut">
              <a:rPr lang="ko-KR" altLang="en-US" smtClean="0"/>
              <a:t>2024-06-11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6EB42F0-8675-4D0B-918D-F44560B8C0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AB4EEFF-1B8A-4E4B-ABD3-DD5B98FDF1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27728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2.png"/><Relationship Id="rId7" Type="http://schemas.openxmlformats.org/officeDocument/2006/relationships/image" Target="../media/image1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30.png"/><Relationship Id="rId4" Type="http://schemas.openxmlformats.org/officeDocument/2006/relationships/notesSlide" Target="../notesSlides/notesSlide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jpeg"/><Relationship Id="rId2" Type="http://schemas.openxmlformats.org/officeDocument/2006/relationships/image" Target="../media/image6.png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5.jpeg"/><Relationship Id="rId5" Type="http://schemas.openxmlformats.org/officeDocument/2006/relationships/image" Target="../media/image9.png"/><Relationship Id="rId15" Type="http://schemas.openxmlformats.org/officeDocument/2006/relationships/image" Target="../media/image19.jpeg"/><Relationship Id="rId10" Type="http://schemas.openxmlformats.org/officeDocument/2006/relationships/image" Target="../media/image14.jpeg"/><Relationship Id="rId4" Type="http://schemas.openxmlformats.org/officeDocument/2006/relationships/image" Target="../media/image8.png"/><Relationship Id="rId9" Type="http://schemas.openxmlformats.org/officeDocument/2006/relationships/image" Target="../media/image13.jpeg"/><Relationship Id="rId14" Type="http://schemas.openxmlformats.org/officeDocument/2006/relationships/image" Target="../media/image1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-1"/>
            <a:ext cx="12213771" cy="3808069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556424" y="1381099"/>
            <a:ext cx="9152020" cy="22841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ko-KR" altLang="en-US" sz="4800">
                <a:solidFill>
                  <a:schemeClr val="bg1"/>
                </a:solidFill>
                <a:latin typeface="한컴 말랑말랑 Bold"/>
                <a:ea typeface="한컴 말랑말랑 Bold"/>
                <a:cs typeface="KoPubWorld돋움체 Bold"/>
              </a:rPr>
              <a:t>디지털 트윈을 활용한 </a:t>
            </a:r>
          </a:p>
          <a:p>
            <a:pPr algn="just">
              <a:defRPr/>
            </a:pPr>
            <a:r>
              <a:rPr lang="ko-KR" altLang="en-US" sz="4800">
                <a:solidFill>
                  <a:schemeClr val="bg1"/>
                </a:solidFill>
                <a:latin typeface="한컴 말랑말랑 Bold"/>
                <a:ea typeface="한컴 말랑말랑 Bold"/>
                <a:cs typeface="KoPubWorld돋움체 Bold"/>
              </a:rPr>
              <a:t>원격 모니터링 및 관리 자동화 </a:t>
            </a:r>
          </a:p>
          <a:p>
            <a:pPr algn="just">
              <a:defRPr/>
            </a:pPr>
            <a:r>
              <a:rPr lang="ko-KR" altLang="en-US" sz="4800">
                <a:solidFill>
                  <a:schemeClr val="bg1"/>
                </a:solidFill>
                <a:latin typeface="한컴 말랑말랑 Bold"/>
                <a:ea typeface="한컴 말랑말랑 Bold"/>
                <a:cs typeface="KoPubWorld돋움체 Bold"/>
              </a:rPr>
              <a:t>스마트팜 시스템</a:t>
            </a:r>
            <a:endParaRPr lang="ko-KR" altLang="en-US" sz="4800">
              <a:solidFill>
                <a:schemeClr val="bg1"/>
              </a:solidFill>
              <a:latin typeface="한컴 말랑말랑 Bold"/>
              <a:ea typeface="한컴 말랑말랑 Bold"/>
              <a:cs typeface="KoPubWorld돋움체 Ligh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26763" y="816178"/>
            <a:ext cx="6389500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ko-KR" altLang="en-US" sz="2300">
                <a:solidFill>
                  <a:schemeClr val="bg1"/>
                </a:solidFill>
                <a:latin typeface="한컴 말랑말랑 Bold"/>
                <a:ea typeface="한컴 말랑말랑 Bold"/>
                <a:cs typeface="KoPubWorld돋움체 Light"/>
              </a:rPr>
              <a:t>한밭대학교 컴퓨터공학과</a:t>
            </a:r>
          </a:p>
        </p:txBody>
      </p:sp>
      <p:grpSp>
        <p:nvGrpSpPr>
          <p:cNvPr id="3" name="그룹 1002"/>
          <p:cNvGrpSpPr/>
          <p:nvPr/>
        </p:nvGrpSpPr>
        <p:grpSpPr>
          <a:xfrm>
            <a:off x="658026" y="4362034"/>
            <a:ext cx="3717864" cy="35800"/>
            <a:chOff x="1101697" y="7421377"/>
            <a:chExt cx="3717864" cy="35800"/>
          </a:xfrm>
        </p:grpSpPr>
        <p:pic>
          <p:nvPicPr>
            <p:cNvPr id="4" name="Object 8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101697" y="7421377"/>
              <a:ext cx="3717864" cy="35800"/>
            </a:xfrm>
            <a:prstGeom prst="rect">
              <a:avLst/>
            </a:prstGeom>
          </p:spPr>
        </p:pic>
      </p:grpSp>
      <p:sp>
        <p:nvSpPr>
          <p:cNvPr id="5" name="Object 7"/>
          <p:cNvSpPr txBox="1"/>
          <p:nvPr/>
        </p:nvSpPr>
        <p:spPr>
          <a:xfrm>
            <a:off x="556424" y="4522302"/>
            <a:ext cx="6709344" cy="1228892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en-US" altLang="ko-KR" sz="2500">
                <a:latin typeface="한컴 말랑말랑 Bold"/>
                <a:ea typeface="한컴 말랑말랑 Bold"/>
                <a:cs typeface="S-Core Dream 3 Light"/>
              </a:rPr>
              <a:t>20191788</a:t>
            </a:r>
            <a:r>
              <a:rPr lang="ko-KR" altLang="en-US" sz="2500">
                <a:latin typeface="한컴 말랑말랑 Bold"/>
                <a:ea typeface="한컴 말랑말랑 Bold"/>
                <a:cs typeface="S-Core Dream 3 Light"/>
              </a:rPr>
              <a:t>	 정병준</a:t>
            </a:r>
          </a:p>
          <a:p>
            <a:pPr algn="just">
              <a:defRPr/>
            </a:pPr>
            <a:r>
              <a:rPr lang="en-US" altLang="ko-KR" sz="2500">
                <a:latin typeface="한컴 말랑말랑 Bold"/>
                <a:ea typeface="한컴 말랑말랑 Bold"/>
              </a:rPr>
              <a:t>20191731</a:t>
            </a:r>
            <a:r>
              <a:rPr lang="ko-KR" altLang="en-US" sz="2500">
                <a:latin typeface="한컴 말랑말랑 Bold"/>
                <a:ea typeface="한컴 말랑말랑 Bold"/>
              </a:rPr>
              <a:t>	 박민규</a:t>
            </a:r>
          </a:p>
          <a:p>
            <a:pPr lvl="0">
              <a:defRPr/>
            </a:pPr>
            <a:r>
              <a:rPr lang="en-US" altLang="ko-KR" sz="2500">
                <a:latin typeface="한컴 말랑말랑 Bold"/>
                <a:ea typeface="한컴 말랑말랑 Bold"/>
              </a:rPr>
              <a:t>20202366</a:t>
            </a:r>
            <a:r>
              <a:rPr lang="ko-KR" altLang="en-US" sz="2500">
                <a:latin typeface="한컴 말랑말랑 Bold"/>
                <a:ea typeface="한컴 말랑말랑 Bold"/>
              </a:rPr>
              <a:t>	 윤나은</a:t>
            </a:r>
          </a:p>
        </p:txBody>
      </p:sp>
      <p:grpSp>
        <p:nvGrpSpPr>
          <p:cNvPr id="9" name="그룹 1002"/>
          <p:cNvGrpSpPr/>
          <p:nvPr/>
        </p:nvGrpSpPr>
        <p:grpSpPr>
          <a:xfrm>
            <a:off x="626763" y="5893265"/>
            <a:ext cx="3717864" cy="35800"/>
            <a:chOff x="1101697" y="7421377"/>
            <a:chExt cx="3717864" cy="35800"/>
          </a:xfrm>
        </p:grpSpPr>
        <p:pic>
          <p:nvPicPr>
            <p:cNvPr id="13" name="Object 8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101697" y="7421377"/>
              <a:ext cx="3717864" cy="3580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FCC4E93E-F862-BFCD-6C26-C26BE8A3DDD7}"/>
              </a:ext>
            </a:extLst>
          </p:cNvPr>
          <p:cNvGrpSpPr/>
          <p:nvPr/>
        </p:nvGrpSpPr>
        <p:grpSpPr>
          <a:xfrm>
            <a:off x="557400" y="166097"/>
            <a:ext cx="5990156" cy="830997"/>
            <a:chOff x="3819245" y="188165"/>
            <a:chExt cx="5990156" cy="830997"/>
          </a:xfrm>
        </p:grpSpPr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9F6EE337-D397-2E33-2939-87C7A6A84843}"/>
                </a:ext>
              </a:extLst>
            </p:cNvPr>
            <p:cNvSpPr/>
            <p:nvPr/>
          </p:nvSpPr>
          <p:spPr>
            <a:xfrm>
              <a:off x="4620687" y="326664"/>
              <a:ext cx="5188714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3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한컴 말랑말랑 Bold" panose="020F0803000000000000" pitchFamily="50" charset="-127"/>
                  <a:ea typeface="한컴 말랑말랑 Bold" panose="020F0803000000000000" pitchFamily="50" charset="-127"/>
                  <a:cs typeface="KoPubWorld돋움체 Bold" panose="00000800000000000000" pitchFamily="2" charset="-127"/>
                </a:rPr>
                <a:t>설계 방법</a:t>
              </a:r>
              <a:endParaRPr lang="ko-KR" altLang="en-US" sz="3000" dirty="0">
                <a:solidFill>
                  <a:schemeClr val="tx1">
                    <a:lumMod val="65000"/>
                    <a:lumOff val="35000"/>
                  </a:schemeClr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KoPubWorld돋움체 Light" panose="00000300000000000000" pitchFamily="2" charset="-127"/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DC055131-6F16-E528-4EBE-40C9225DFC80}"/>
                </a:ext>
              </a:extLst>
            </p:cNvPr>
            <p:cNvSpPr txBox="1"/>
            <p:nvPr/>
          </p:nvSpPr>
          <p:spPr>
            <a:xfrm>
              <a:off x="3819245" y="188165"/>
              <a:ext cx="89960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Bold" panose="00000800000000000000" pitchFamily="2" charset="-127"/>
                </a:rPr>
                <a:t>02</a:t>
              </a:r>
              <a:endParaRPr lang="ko-KR" altLang="en-US" sz="4800" b="1" dirty="0">
                <a:solidFill>
                  <a:srgbClr val="64DEC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Bold" panose="00000800000000000000" pitchFamily="2" charset="-127"/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91188207-0C63-9E88-235A-AE0BA4B025AD}"/>
              </a:ext>
            </a:extLst>
          </p:cNvPr>
          <p:cNvGrpSpPr/>
          <p:nvPr/>
        </p:nvGrpSpPr>
        <p:grpSpPr>
          <a:xfrm>
            <a:off x="593599" y="1161730"/>
            <a:ext cx="1281827" cy="1281827"/>
            <a:chOff x="593599" y="1161730"/>
            <a:chExt cx="1726811" cy="1726811"/>
          </a:xfrm>
        </p:grpSpPr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2210D802-3F77-607C-F02C-0322750F235D}"/>
                </a:ext>
              </a:extLst>
            </p:cNvPr>
            <p:cNvSpPr/>
            <p:nvPr/>
          </p:nvSpPr>
          <p:spPr>
            <a:xfrm>
              <a:off x="593599" y="1161730"/>
              <a:ext cx="1726811" cy="1726811"/>
            </a:xfrm>
            <a:prstGeom prst="ellipse">
              <a:avLst/>
            </a:prstGeom>
            <a:solidFill>
              <a:srgbClr val="64DE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FF61B10-D7E1-AD0C-009D-B3DDD61AFE68}"/>
                </a:ext>
              </a:extLst>
            </p:cNvPr>
            <p:cNvSpPr txBox="1"/>
            <p:nvPr/>
          </p:nvSpPr>
          <p:spPr>
            <a:xfrm>
              <a:off x="814979" y="1517302"/>
              <a:ext cx="1284051" cy="1036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200" dirty="0">
                  <a:solidFill>
                    <a:schemeClr val="bg1"/>
                  </a:solidFill>
                  <a:latin typeface="한컴 말랑말랑 Bold" panose="020F0803000000000000" pitchFamily="50" charset="-127"/>
                  <a:ea typeface="한컴 말랑말랑 Bold" panose="020F0803000000000000" pitchFamily="50" charset="-127"/>
                </a:rPr>
                <a:t>데이터 수집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62A0663C-8E1E-FFDF-A0D0-C2338771A173}"/>
              </a:ext>
            </a:extLst>
          </p:cNvPr>
          <p:cNvGrpSpPr/>
          <p:nvPr/>
        </p:nvGrpSpPr>
        <p:grpSpPr>
          <a:xfrm>
            <a:off x="8028515" y="1570822"/>
            <a:ext cx="3340051" cy="4840633"/>
            <a:chOff x="2320410" y="1229826"/>
            <a:chExt cx="3340051" cy="5144704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01A7DA4C-FFB7-8F15-A3C7-2490890E25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7734"/>
            <a:stretch/>
          </p:blipFill>
          <p:spPr>
            <a:xfrm>
              <a:off x="2320411" y="1271748"/>
              <a:ext cx="3340050" cy="2057687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42C55A08-93F1-93A0-DB83-718DFE236A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6493"/>
            <a:stretch/>
          </p:blipFill>
          <p:spPr>
            <a:xfrm>
              <a:off x="2916877" y="3329435"/>
              <a:ext cx="2743583" cy="1467055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7DCE80DF-3131-7900-581F-14F659C1EA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16877" y="4796490"/>
              <a:ext cx="2743583" cy="1476581"/>
            </a:xfrm>
            <a:prstGeom prst="rect">
              <a:avLst/>
            </a:prstGeom>
          </p:spPr>
        </p:pic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DF519AE6-7CEB-BBB0-A52A-06F9D36FBD24}"/>
                </a:ext>
              </a:extLst>
            </p:cNvPr>
            <p:cNvSpPr/>
            <p:nvPr/>
          </p:nvSpPr>
          <p:spPr>
            <a:xfrm>
              <a:off x="2320410" y="1229826"/>
              <a:ext cx="3340050" cy="514470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F8C6F847-D38A-DD1A-D07E-95C852273ECB}"/>
              </a:ext>
            </a:extLst>
          </p:cNvPr>
          <p:cNvSpPr/>
          <p:nvPr/>
        </p:nvSpPr>
        <p:spPr>
          <a:xfrm>
            <a:off x="9115949" y="1366547"/>
            <a:ext cx="1165182" cy="296513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센서 데이터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F21FECB3-E82C-5A53-11E5-9A92B6248143}"/>
              </a:ext>
            </a:extLst>
          </p:cNvPr>
          <p:cNvGrpSpPr/>
          <p:nvPr/>
        </p:nvGrpSpPr>
        <p:grpSpPr>
          <a:xfrm>
            <a:off x="2039758" y="1570822"/>
            <a:ext cx="4694741" cy="4840633"/>
            <a:chOff x="2541790" y="1570822"/>
            <a:chExt cx="4694741" cy="4840633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8FC737BA-76F3-A6CD-68A2-03A7545A002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541790" y="5049190"/>
              <a:ext cx="4686286" cy="1362265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5B54536B-F18B-8FE1-C513-091F693F5D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2768"/>
            <a:stretch/>
          </p:blipFill>
          <p:spPr>
            <a:xfrm>
              <a:off x="2559973" y="1570822"/>
              <a:ext cx="4676558" cy="3478368"/>
            </a:xfrm>
            <a:prstGeom prst="rect">
              <a:avLst/>
            </a:prstGeom>
          </p:spPr>
        </p:pic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9E388943-37E3-E744-E8F5-97A7443B3EEE}"/>
                </a:ext>
              </a:extLst>
            </p:cNvPr>
            <p:cNvSpPr/>
            <p:nvPr/>
          </p:nvSpPr>
          <p:spPr>
            <a:xfrm>
              <a:off x="2551518" y="1570822"/>
              <a:ext cx="4676558" cy="48406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5" name="Picture 8">
            <a:extLst>
              <a:ext uri="{FF2B5EF4-FFF2-40B4-BE49-F238E27FC236}">
                <a16:creationId xmlns:a16="http://schemas.microsoft.com/office/drawing/2014/main" id="{5982826E-7A33-0C8A-F5E8-D88D59F121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/>
          <a:srcRect/>
          <a:stretch>
            <a:fillRect/>
          </a:stretch>
        </p:blipFill>
        <p:spPr>
          <a:xfrm>
            <a:off x="6852336" y="3737333"/>
            <a:ext cx="1049886" cy="253805"/>
          </a:xfrm>
          <a:prstGeom prst="rect">
            <a:avLst/>
          </a:prstGeom>
          <a:noFill/>
        </p:spPr>
      </p:pic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AEC36E50-DEBE-A897-04C5-9285DB4E38AA}"/>
              </a:ext>
            </a:extLst>
          </p:cNvPr>
          <p:cNvCxnSpPr>
            <a:cxnSpLocks/>
          </p:cNvCxnSpPr>
          <p:nvPr/>
        </p:nvCxnSpPr>
        <p:spPr>
          <a:xfrm>
            <a:off x="6726044" y="4111839"/>
            <a:ext cx="130247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그림 29">
            <a:extLst>
              <a:ext uri="{FF2B5EF4-FFF2-40B4-BE49-F238E27FC236}">
                <a16:creationId xmlns:a16="http://schemas.microsoft.com/office/drawing/2014/main" id="{9758760B-7E4C-CA12-FCFE-AC2FE271001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81482" y="5600850"/>
            <a:ext cx="766074" cy="727146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65F4064B-28DB-B50A-3436-E80939D7E02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24518" y="5653017"/>
            <a:ext cx="698469" cy="662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5811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FCC4E93E-F862-BFCD-6C26-C26BE8A3DDD7}"/>
              </a:ext>
            </a:extLst>
          </p:cNvPr>
          <p:cNvGrpSpPr/>
          <p:nvPr/>
        </p:nvGrpSpPr>
        <p:grpSpPr>
          <a:xfrm>
            <a:off x="557400" y="166097"/>
            <a:ext cx="5990156" cy="830997"/>
            <a:chOff x="3819245" y="188165"/>
            <a:chExt cx="5990156" cy="830997"/>
          </a:xfrm>
        </p:grpSpPr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9F6EE337-D397-2E33-2939-87C7A6A84843}"/>
                </a:ext>
              </a:extLst>
            </p:cNvPr>
            <p:cNvSpPr/>
            <p:nvPr/>
          </p:nvSpPr>
          <p:spPr>
            <a:xfrm>
              <a:off x="4620687" y="326664"/>
              <a:ext cx="5188714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3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한컴 말랑말랑 Bold" panose="020F0803000000000000" pitchFamily="50" charset="-127"/>
                  <a:ea typeface="한컴 말랑말랑 Bold" panose="020F0803000000000000" pitchFamily="50" charset="-127"/>
                  <a:cs typeface="KoPubWorld돋움체 Bold" panose="00000800000000000000" pitchFamily="2" charset="-127"/>
                </a:rPr>
                <a:t>설계 방법</a:t>
              </a:r>
              <a:endParaRPr lang="ko-KR" altLang="en-US" sz="3000" dirty="0">
                <a:solidFill>
                  <a:schemeClr val="tx1">
                    <a:lumMod val="65000"/>
                    <a:lumOff val="35000"/>
                  </a:schemeClr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KoPubWorld돋움체 Light" panose="00000300000000000000" pitchFamily="2" charset="-127"/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DC055131-6F16-E528-4EBE-40C9225DFC80}"/>
                </a:ext>
              </a:extLst>
            </p:cNvPr>
            <p:cNvSpPr txBox="1"/>
            <p:nvPr/>
          </p:nvSpPr>
          <p:spPr>
            <a:xfrm>
              <a:off x="3819245" y="188165"/>
              <a:ext cx="89960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Bold" panose="00000800000000000000" pitchFamily="2" charset="-127"/>
                </a:rPr>
                <a:t>02</a:t>
              </a:r>
              <a:endParaRPr lang="ko-KR" altLang="en-US" sz="4800" b="1" dirty="0">
                <a:solidFill>
                  <a:srgbClr val="64DEC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Bold" panose="00000800000000000000" pitchFamily="2" charset="-127"/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91188207-0C63-9E88-235A-AE0BA4B025AD}"/>
              </a:ext>
            </a:extLst>
          </p:cNvPr>
          <p:cNvGrpSpPr/>
          <p:nvPr/>
        </p:nvGrpSpPr>
        <p:grpSpPr>
          <a:xfrm>
            <a:off x="593599" y="1161730"/>
            <a:ext cx="1281827" cy="1281827"/>
            <a:chOff x="593599" y="1161730"/>
            <a:chExt cx="1726811" cy="1726811"/>
          </a:xfrm>
        </p:grpSpPr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2210D802-3F77-607C-F02C-0322750F235D}"/>
                </a:ext>
              </a:extLst>
            </p:cNvPr>
            <p:cNvSpPr/>
            <p:nvPr/>
          </p:nvSpPr>
          <p:spPr>
            <a:xfrm>
              <a:off x="593599" y="1161730"/>
              <a:ext cx="1726811" cy="1726811"/>
            </a:xfrm>
            <a:prstGeom prst="ellipse">
              <a:avLst/>
            </a:prstGeom>
            <a:solidFill>
              <a:srgbClr val="64DE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FF61B10-D7E1-AD0C-009D-B3DDD61AFE68}"/>
                </a:ext>
              </a:extLst>
            </p:cNvPr>
            <p:cNvSpPr txBox="1"/>
            <p:nvPr/>
          </p:nvSpPr>
          <p:spPr>
            <a:xfrm>
              <a:off x="686109" y="1505371"/>
              <a:ext cx="1541790" cy="1036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200" dirty="0" err="1">
                  <a:solidFill>
                    <a:schemeClr val="bg1"/>
                  </a:solidFill>
                  <a:latin typeface="한컴 말랑말랑 Bold" panose="020F0803000000000000" pitchFamily="50" charset="-127"/>
                  <a:ea typeface="한컴 말랑말랑 Bold" panose="020F0803000000000000" pitchFamily="50" charset="-127"/>
                </a:rPr>
                <a:t>스마트팜</a:t>
              </a:r>
              <a:endParaRPr lang="en-US" altLang="ko-KR" sz="22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endParaRPr>
            </a:p>
            <a:p>
              <a:pPr algn="ctr"/>
              <a:r>
                <a:rPr lang="ko-KR" altLang="en-US" sz="2200" dirty="0">
                  <a:solidFill>
                    <a:schemeClr val="bg1"/>
                  </a:solidFill>
                  <a:latin typeface="한컴 말랑말랑 Bold" panose="020F0803000000000000" pitchFamily="50" charset="-127"/>
                  <a:ea typeface="한컴 말랑말랑 Bold" panose="020F0803000000000000" pitchFamily="50" charset="-127"/>
                </a:rPr>
                <a:t>모델링</a:t>
              </a:r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A52BF243-74F3-ACDD-3F90-77875C6239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2808" y="1161730"/>
            <a:ext cx="8346331" cy="449284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324B403-B77F-389C-97F1-EC1F884677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8626" y="4238348"/>
            <a:ext cx="4574138" cy="2435084"/>
          </a:xfrm>
          <a:prstGeom prst="rect">
            <a:avLst/>
          </a:prstGeom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C41A1C0D-2AAC-CCB1-A826-0D9385FF0985}"/>
              </a:ext>
            </a:extLst>
          </p:cNvPr>
          <p:cNvGrpSpPr/>
          <p:nvPr/>
        </p:nvGrpSpPr>
        <p:grpSpPr>
          <a:xfrm>
            <a:off x="619744" y="2516044"/>
            <a:ext cx="1118681" cy="1398600"/>
            <a:chOff x="8940341" y="1416818"/>
            <a:chExt cx="1704112" cy="1941763"/>
          </a:xfrm>
        </p:grpSpPr>
        <p:pic>
          <p:nvPicPr>
            <p:cNvPr id="12" name="Picture 2" descr="Free icons for Unity &amp; Unity Hub on Mac! (images attached) : r/Unity3D">
              <a:extLst>
                <a:ext uri="{FF2B5EF4-FFF2-40B4-BE49-F238E27FC236}">
                  <a16:creationId xmlns:a16="http://schemas.microsoft.com/office/drawing/2014/main" id="{F65E5B49-DF23-1F30-3D1F-C01D4C72BCD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40341" y="1741064"/>
              <a:ext cx="1704112" cy="16175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5B5DB12-EEB2-650F-1050-1EAA37EF977D}"/>
                </a:ext>
              </a:extLst>
            </p:cNvPr>
            <p:cNvSpPr txBox="1"/>
            <p:nvPr/>
          </p:nvSpPr>
          <p:spPr>
            <a:xfrm>
              <a:off x="8974083" y="1416818"/>
              <a:ext cx="154531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500" dirty="0">
                  <a:latin typeface="한컴 말랑말랑 Bold" panose="020F0803000000000000" pitchFamily="50" charset="-127"/>
                  <a:ea typeface="한컴 말랑말랑 Bold" panose="020F0803000000000000" pitchFamily="50" charset="-127"/>
                </a:rPr>
                <a:t>Unity</a:t>
              </a:r>
              <a:endParaRPr lang="ko-KR" altLang="en-US" sz="25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179729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FCC4E93E-F862-BFCD-6C26-C26BE8A3DDD7}"/>
              </a:ext>
            </a:extLst>
          </p:cNvPr>
          <p:cNvGrpSpPr/>
          <p:nvPr/>
        </p:nvGrpSpPr>
        <p:grpSpPr>
          <a:xfrm>
            <a:off x="557400" y="166097"/>
            <a:ext cx="5990156" cy="830997"/>
            <a:chOff x="3819245" y="188165"/>
            <a:chExt cx="5990156" cy="830997"/>
          </a:xfrm>
        </p:grpSpPr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9F6EE337-D397-2E33-2939-87C7A6A84843}"/>
                </a:ext>
              </a:extLst>
            </p:cNvPr>
            <p:cNvSpPr/>
            <p:nvPr/>
          </p:nvSpPr>
          <p:spPr>
            <a:xfrm>
              <a:off x="4620687" y="326664"/>
              <a:ext cx="5188714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3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한컴 말랑말랑 Bold" panose="020F0803000000000000" pitchFamily="50" charset="-127"/>
                  <a:ea typeface="한컴 말랑말랑 Bold" panose="020F0803000000000000" pitchFamily="50" charset="-127"/>
                  <a:cs typeface="KoPubWorld돋움체 Bold" panose="00000800000000000000" pitchFamily="2" charset="-127"/>
                </a:rPr>
                <a:t>설계 방법</a:t>
              </a:r>
              <a:endParaRPr lang="ko-KR" altLang="en-US" sz="3000" dirty="0">
                <a:solidFill>
                  <a:schemeClr val="tx1">
                    <a:lumMod val="65000"/>
                    <a:lumOff val="35000"/>
                  </a:schemeClr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KoPubWorld돋움체 Light" panose="00000300000000000000" pitchFamily="2" charset="-127"/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DC055131-6F16-E528-4EBE-40C9225DFC80}"/>
                </a:ext>
              </a:extLst>
            </p:cNvPr>
            <p:cNvSpPr txBox="1"/>
            <p:nvPr/>
          </p:nvSpPr>
          <p:spPr>
            <a:xfrm>
              <a:off x="3819245" y="188165"/>
              <a:ext cx="89960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Bold" panose="00000800000000000000" pitchFamily="2" charset="-127"/>
                </a:rPr>
                <a:t>02</a:t>
              </a:r>
              <a:endParaRPr lang="ko-KR" altLang="en-US" sz="4800" b="1" dirty="0">
                <a:solidFill>
                  <a:srgbClr val="64DEC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Bold" panose="00000800000000000000" pitchFamily="2" charset="-127"/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91188207-0C63-9E88-235A-AE0BA4B025AD}"/>
              </a:ext>
            </a:extLst>
          </p:cNvPr>
          <p:cNvGrpSpPr/>
          <p:nvPr/>
        </p:nvGrpSpPr>
        <p:grpSpPr>
          <a:xfrm>
            <a:off x="593599" y="1161730"/>
            <a:ext cx="1281827" cy="1281827"/>
            <a:chOff x="593599" y="1161730"/>
            <a:chExt cx="1726811" cy="1726811"/>
          </a:xfrm>
        </p:grpSpPr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2210D802-3F77-607C-F02C-0322750F235D}"/>
                </a:ext>
              </a:extLst>
            </p:cNvPr>
            <p:cNvSpPr/>
            <p:nvPr/>
          </p:nvSpPr>
          <p:spPr>
            <a:xfrm>
              <a:off x="593599" y="1161730"/>
              <a:ext cx="1726811" cy="1726811"/>
            </a:xfrm>
            <a:prstGeom prst="ellipse">
              <a:avLst/>
            </a:prstGeom>
            <a:solidFill>
              <a:srgbClr val="64DE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FF61B10-D7E1-AD0C-009D-B3DDD61AFE68}"/>
                </a:ext>
              </a:extLst>
            </p:cNvPr>
            <p:cNvSpPr txBox="1"/>
            <p:nvPr/>
          </p:nvSpPr>
          <p:spPr>
            <a:xfrm>
              <a:off x="686109" y="1505371"/>
              <a:ext cx="1541790" cy="1036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200" dirty="0" err="1">
                  <a:solidFill>
                    <a:schemeClr val="bg1"/>
                  </a:solidFill>
                  <a:latin typeface="한컴 말랑말랑 Bold" panose="020F0803000000000000" pitchFamily="50" charset="-127"/>
                  <a:ea typeface="한컴 말랑말랑 Bold" panose="020F0803000000000000" pitchFamily="50" charset="-127"/>
                </a:rPr>
                <a:t>스마트팜</a:t>
              </a:r>
              <a:endParaRPr lang="en-US" altLang="ko-KR" sz="22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endParaRPr>
            </a:p>
            <a:p>
              <a:pPr algn="ctr"/>
              <a:r>
                <a:rPr lang="ko-KR" altLang="en-US" sz="2200" dirty="0">
                  <a:solidFill>
                    <a:schemeClr val="bg1"/>
                  </a:solidFill>
                  <a:latin typeface="한컴 말랑말랑 Bold" panose="020F0803000000000000" pitchFamily="50" charset="-127"/>
                  <a:ea typeface="한컴 말랑말랑 Bold" panose="020F0803000000000000" pitchFamily="50" charset="-127"/>
                </a:rPr>
                <a:t>모델링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B4BBAC0-B45F-2CDA-5524-D31A919CF5FB}"/>
              </a:ext>
            </a:extLst>
          </p:cNvPr>
          <p:cNvGrpSpPr/>
          <p:nvPr/>
        </p:nvGrpSpPr>
        <p:grpSpPr>
          <a:xfrm>
            <a:off x="2255013" y="1230338"/>
            <a:ext cx="9295093" cy="4839722"/>
            <a:chOff x="2109098" y="1653281"/>
            <a:chExt cx="8421275" cy="4203557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D77608DD-0EC8-55C1-F03F-41DB45AA97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09098" y="1874832"/>
              <a:ext cx="8421275" cy="398200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AC338DA6-EDD6-6491-305D-ED5940BE98A0}"/>
                </a:ext>
              </a:extLst>
            </p:cNvPr>
            <p:cNvSpPr/>
            <p:nvPr/>
          </p:nvSpPr>
          <p:spPr>
            <a:xfrm>
              <a:off x="2109098" y="1874832"/>
              <a:ext cx="4719719" cy="947645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97305BD-82A5-98BD-B2A4-BB42A2B41854}"/>
                </a:ext>
              </a:extLst>
            </p:cNvPr>
            <p:cNvSpPr/>
            <p:nvPr/>
          </p:nvSpPr>
          <p:spPr>
            <a:xfrm>
              <a:off x="3687915" y="1653281"/>
              <a:ext cx="1165182" cy="296513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dirty="0">
                  <a:latin typeface="한컴 말랑말랑 Bold" panose="020F0803000000000000" pitchFamily="50" charset="-127"/>
                  <a:ea typeface="한컴 말랑말랑 Bold" panose="020F0803000000000000" pitchFamily="50" charset="-127"/>
                </a:rPr>
                <a:t>센서 데이터</a:t>
              </a: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73928FBB-C387-493C-EF1E-58E32970C000}"/>
                </a:ext>
              </a:extLst>
            </p:cNvPr>
            <p:cNvSpPr/>
            <p:nvPr/>
          </p:nvSpPr>
          <p:spPr>
            <a:xfrm>
              <a:off x="8706255" y="2822477"/>
              <a:ext cx="1824118" cy="2060808"/>
            </a:xfrm>
            <a:prstGeom prst="rect">
              <a:avLst/>
            </a:prstGeom>
            <a:noFill/>
            <a:ln w="28575">
              <a:solidFill>
                <a:schemeClr val="accent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4D273664-B7F4-E912-D401-4B7CFD6F9C10}"/>
                </a:ext>
              </a:extLst>
            </p:cNvPr>
            <p:cNvSpPr/>
            <p:nvPr/>
          </p:nvSpPr>
          <p:spPr>
            <a:xfrm>
              <a:off x="9035723" y="2674220"/>
              <a:ext cx="1165182" cy="296513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dirty="0">
                  <a:latin typeface="한컴 말랑말랑 Bold" panose="020F0803000000000000" pitchFamily="50" charset="-127"/>
                  <a:ea typeface="한컴 말랑말랑 Bold" panose="020F0803000000000000" pitchFamily="50" charset="-127"/>
                </a:rPr>
                <a:t>제어 버튼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F6B626DB-F95B-FFCC-4222-BDEE24E533AE}"/>
              </a:ext>
            </a:extLst>
          </p:cNvPr>
          <p:cNvGrpSpPr/>
          <p:nvPr/>
        </p:nvGrpSpPr>
        <p:grpSpPr>
          <a:xfrm>
            <a:off x="619744" y="2516044"/>
            <a:ext cx="1118681" cy="1398600"/>
            <a:chOff x="8940341" y="1416818"/>
            <a:chExt cx="1704112" cy="1941763"/>
          </a:xfrm>
        </p:grpSpPr>
        <p:pic>
          <p:nvPicPr>
            <p:cNvPr id="15" name="Picture 2" descr="Free icons for Unity &amp; Unity Hub on Mac! (images attached) : r/Unity3D">
              <a:extLst>
                <a:ext uri="{FF2B5EF4-FFF2-40B4-BE49-F238E27FC236}">
                  <a16:creationId xmlns:a16="http://schemas.microsoft.com/office/drawing/2014/main" id="{4B9676E8-A8F4-4193-F9CF-DF78C443CEF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40341" y="1741064"/>
              <a:ext cx="1704112" cy="16175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FD877A2-C1A2-DCB9-03DD-2E7E9C88C1CC}"/>
                </a:ext>
              </a:extLst>
            </p:cNvPr>
            <p:cNvSpPr txBox="1"/>
            <p:nvPr/>
          </p:nvSpPr>
          <p:spPr>
            <a:xfrm>
              <a:off x="8974083" y="1416818"/>
              <a:ext cx="154531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500" dirty="0">
                  <a:latin typeface="한컴 말랑말랑 Bold" panose="020F0803000000000000" pitchFamily="50" charset="-127"/>
                  <a:ea typeface="한컴 말랑말랑 Bold" panose="020F0803000000000000" pitchFamily="50" charset="-127"/>
                </a:rPr>
                <a:t>Unity</a:t>
              </a:r>
              <a:endParaRPr lang="ko-KR" altLang="en-US" sz="25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669152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74" name="그룹 73"/>
          <p:cNvGrpSpPr/>
          <p:nvPr/>
        </p:nvGrpSpPr>
        <p:grpSpPr>
          <a:xfrm>
            <a:off x="557400" y="166097"/>
            <a:ext cx="5990156" cy="830997"/>
            <a:chOff x="3819245" y="188165"/>
            <a:chExt cx="5990156" cy="830997"/>
          </a:xfrm>
        </p:grpSpPr>
        <p:sp>
          <p:nvSpPr>
            <p:cNvPr id="75" name="직사각형 74"/>
            <p:cNvSpPr/>
            <p:nvPr/>
          </p:nvSpPr>
          <p:spPr>
            <a:xfrm>
              <a:off x="4620687" y="326664"/>
              <a:ext cx="5188714" cy="5412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3000">
                  <a:solidFill>
                    <a:schemeClr val="tx1">
                      <a:lumMod val="65000"/>
                      <a:lumOff val="35000"/>
                    </a:schemeClr>
                  </a:solidFill>
                  <a:latin typeface="한컴 말랑말랑 Bold"/>
                  <a:ea typeface="한컴 말랑말랑 Bold"/>
                  <a:cs typeface="KoPubWorld돋움체 Bold"/>
                </a:rPr>
                <a:t>설계 방법</a:t>
              </a:r>
              <a:endParaRPr lang="ko-KR" altLang="en-US" sz="3000">
                <a:solidFill>
                  <a:schemeClr val="tx1">
                    <a:lumMod val="65000"/>
                    <a:lumOff val="35000"/>
                  </a:schemeClr>
                </a:solidFill>
                <a:latin typeface="한컴 말랑말랑 Bold"/>
                <a:ea typeface="한컴 말랑말랑 Bold"/>
                <a:cs typeface="KoPubWorld돋움체 Light"/>
              </a:endParaRP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3819245" y="188165"/>
              <a:ext cx="899605" cy="83099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4800" b="1">
                  <a:solidFill>
                    <a:srgbClr val="64DECF"/>
                  </a:solidFill>
                  <a:latin typeface="맑은 고딕"/>
                  <a:ea typeface="맑은 고딕"/>
                  <a:cs typeface="KoPubWorld돋움체 Bold"/>
                </a:rPr>
                <a:t>02</a:t>
              </a:r>
              <a:endParaRPr lang="ko-KR" altLang="en-US" sz="4800" b="1">
                <a:solidFill>
                  <a:srgbClr val="64DECF"/>
                </a:solidFill>
                <a:latin typeface="맑은 고딕"/>
                <a:ea typeface="맑은 고딕"/>
                <a:cs typeface="KoPubWorld돋움체 Bold"/>
              </a:endParaRPr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593599" y="1161730"/>
            <a:ext cx="1281827" cy="1281827"/>
            <a:chOff x="593599" y="1161730"/>
            <a:chExt cx="1726811" cy="1726811"/>
          </a:xfrm>
        </p:grpSpPr>
        <p:sp>
          <p:nvSpPr>
            <p:cNvPr id="2" name="타원 1"/>
            <p:cNvSpPr/>
            <p:nvPr/>
          </p:nvSpPr>
          <p:spPr>
            <a:xfrm>
              <a:off x="593599" y="1161730"/>
              <a:ext cx="1726811" cy="1726811"/>
            </a:xfrm>
            <a:prstGeom prst="ellipse">
              <a:avLst/>
            </a:prstGeom>
            <a:solidFill>
              <a:srgbClr val="64DE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86108" y="1505370"/>
              <a:ext cx="1541789" cy="101437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sz="2200">
                  <a:solidFill>
                    <a:schemeClr val="bg1"/>
                  </a:solidFill>
                  <a:latin typeface="한컴 말랑말랑 Bold"/>
                  <a:ea typeface="한컴 말랑말랑 Bold"/>
                </a:rPr>
                <a:t>온</a:t>
              </a:r>
              <a:r>
                <a:rPr lang="en-US" altLang="ko-KR" sz="2200">
                  <a:solidFill>
                    <a:schemeClr val="bg1"/>
                  </a:solidFill>
                  <a:latin typeface="한컴 말랑말랑 Bold"/>
                  <a:ea typeface="한컴 말랑말랑 Bold"/>
                </a:rPr>
                <a:t>/</a:t>
              </a:r>
              <a:r>
                <a:rPr lang="ko-KR" altLang="en-US" sz="2200">
                  <a:solidFill>
                    <a:schemeClr val="bg1"/>
                  </a:solidFill>
                  <a:latin typeface="한컴 말랑말랑 Bold"/>
                  <a:ea typeface="한컴 말랑말랑 Bold"/>
                </a:rPr>
                <a:t>습도</a:t>
              </a:r>
            </a:p>
            <a:p>
              <a:pPr algn="ctr">
                <a:defRPr/>
              </a:pPr>
              <a:r>
                <a:rPr lang="ko-KR" altLang="en-US" sz="2200">
                  <a:solidFill>
                    <a:schemeClr val="bg1"/>
                  </a:solidFill>
                  <a:latin typeface="한컴 말랑말랑 Bold"/>
                  <a:ea typeface="한컴 말랑말랑 Bold"/>
                </a:rPr>
                <a:t>예측</a:t>
              </a:r>
            </a:p>
          </p:txBody>
        </p:sp>
      </p:grpSp>
      <p:sp>
        <p:nvSpPr>
          <p:cNvPr id="21" name="직사각형 20"/>
          <p:cNvSpPr/>
          <p:nvPr/>
        </p:nvSpPr>
        <p:spPr>
          <a:xfrm>
            <a:off x="2143856" y="2186260"/>
            <a:ext cx="1114911" cy="16230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500">
                <a:latin typeface="한컴 말랑말랑 Bold"/>
                <a:ea typeface="한컴 말랑말랑 Bold"/>
              </a:rPr>
              <a:t>기상 데이터</a:t>
            </a:r>
          </a:p>
          <a:p>
            <a:pPr algn="ctr">
              <a:defRPr/>
            </a:pPr>
            <a:r>
              <a:rPr lang="ko-KR" altLang="en-US" sz="1500">
                <a:latin typeface="한컴 말랑말랑 Bold"/>
                <a:ea typeface="한컴 말랑말랑 Bold"/>
              </a:rPr>
              <a:t>수집</a:t>
            </a:r>
          </a:p>
        </p:txBody>
      </p:sp>
      <p:grpSp>
        <p:nvGrpSpPr>
          <p:cNvPr id="25" name="그룹 24"/>
          <p:cNvGrpSpPr/>
          <p:nvPr/>
        </p:nvGrpSpPr>
        <p:grpSpPr>
          <a:xfrm>
            <a:off x="3800271" y="1686882"/>
            <a:ext cx="1897019" cy="2974062"/>
            <a:chOff x="4741140" y="2533937"/>
            <a:chExt cx="1806416" cy="2621723"/>
          </a:xfrm>
        </p:grpSpPr>
        <p:sp>
          <p:nvSpPr>
            <p:cNvPr id="22" name="직사각형 21"/>
            <p:cNvSpPr/>
            <p:nvPr/>
          </p:nvSpPr>
          <p:spPr>
            <a:xfrm>
              <a:off x="4741140" y="2533938"/>
              <a:ext cx="1806416" cy="2621722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ko-KR">
                <a:latin typeface="한컴 말랑말랑 Bold"/>
                <a:ea typeface="한컴 말랑말랑 Bold"/>
              </a:endParaRPr>
            </a:p>
            <a:p>
              <a:pPr algn="ctr">
                <a:defRPr/>
              </a:pPr>
              <a:endParaRPr lang="en-US" altLang="ko-KR">
                <a:latin typeface="한컴 말랑말랑 Bold"/>
                <a:ea typeface="한컴 말랑말랑 Bold"/>
              </a:endParaRPr>
            </a:p>
            <a:p>
              <a:pPr algn="ctr">
                <a:defRPr/>
              </a:pPr>
              <a:r>
                <a:rPr lang="ko-KR" altLang="en-US">
                  <a:latin typeface="한컴 말랑말랑 Bold"/>
                  <a:ea typeface="한컴 말랑말랑 Bold"/>
                </a:rPr>
                <a:t>결측 데이터 처리</a:t>
              </a:r>
            </a:p>
            <a:p>
              <a:pPr marL="285750" indent="-285750" algn="ctr">
                <a:buFontTx/>
                <a:buChar char="-"/>
                <a:defRPr/>
              </a:pPr>
              <a:endParaRPr lang="en-US" altLang="ko-KR">
                <a:latin typeface="한컴 말랑말랑 Bold"/>
                <a:ea typeface="한컴 말랑말랑 Bold"/>
              </a:endParaRPr>
            </a:p>
            <a:p>
              <a:pPr algn="ctr">
                <a:defRPr/>
              </a:pPr>
              <a:r>
                <a:rPr lang="ko-KR" altLang="en-US">
                  <a:latin typeface="한컴 말랑말랑 Bold"/>
                  <a:ea typeface="한컴 말랑말랑 Bold"/>
                </a:rPr>
                <a:t>모델 입력에 맞게 데이터 전처리</a:t>
              </a:r>
            </a:p>
            <a:p>
              <a:pPr algn="ctr">
                <a:defRPr/>
              </a:pPr>
              <a:endParaRPr lang="en-US" altLang="ko-KR">
                <a:latin typeface="한컴 말랑말랑 Bold"/>
                <a:ea typeface="한컴 말랑말랑 Bold"/>
              </a:endParaRPr>
            </a:p>
            <a:p>
              <a:pPr algn="ctr">
                <a:defRPr/>
              </a:pPr>
              <a:r>
                <a:rPr lang="en-US" altLang="ko-KR">
                  <a:latin typeface="한컴 말랑말랑 Bold"/>
                  <a:ea typeface="한컴 말랑말랑 Bold"/>
                </a:rPr>
                <a:t>Train, Test </a:t>
              </a:r>
              <a:r>
                <a:rPr lang="ko-KR" altLang="en-US">
                  <a:latin typeface="한컴 말랑말랑 Bold"/>
                  <a:ea typeface="한컴 말랑말랑 Bold"/>
                </a:rPr>
                <a:t>분리</a:t>
              </a:r>
              <a:endParaRPr lang="en-US" altLang="ko-KR">
                <a:latin typeface="한컴 말랑말랑 Bold"/>
                <a:ea typeface="한컴 말랑말랑 Bold"/>
              </a:endParaRP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4741140" y="2533937"/>
              <a:ext cx="1806416" cy="693265"/>
            </a:xfrm>
            <a:prstGeom prst="rect">
              <a:avLst/>
            </a:prstGeom>
            <a:solidFill>
              <a:srgbClr val="F0904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 sz="2000">
                  <a:latin typeface="한컴 말랑말랑 Bold"/>
                  <a:ea typeface="한컴 말랑말랑 Bold"/>
                </a:rPr>
                <a:t>전처리</a:t>
              </a:r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6365458" y="1692533"/>
            <a:ext cx="2007140" cy="2977969"/>
            <a:chOff x="4749895" y="2533937"/>
            <a:chExt cx="1806416" cy="2621723"/>
          </a:xfrm>
        </p:grpSpPr>
        <p:sp>
          <p:nvSpPr>
            <p:cNvPr id="28" name="직사각형 27"/>
            <p:cNvSpPr/>
            <p:nvPr/>
          </p:nvSpPr>
          <p:spPr>
            <a:xfrm>
              <a:off x="4749895" y="2533938"/>
              <a:ext cx="1806416" cy="262172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ko-KR">
                <a:latin typeface="한컴 말랑말랑 Bold"/>
                <a:ea typeface="한컴 말랑말랑 Bold"/>
              </a:endParaRPr>
            </a:p>
            <a:p>
              <a:pPr algn="ctr">
                <a:defRPr/>
              </a:pPr>
              <a:r>
                <a:rPr lang="en-US" altLang="ko-KR">
                  <a:latin typeface="한컴 말랑말랑 Bold"/>
                  <a:ea typeface="한컴 말랑말랑 Bold"/>
                </a:rPr>
                <a:t>Future regressor </a:t>
              </a:r>
              <a:r>
                <a:rPr lang="ko-KR" altLang="en-US">
                  <a:latin typeface="한컴 말랑말랑 Bold"/>
                  <a:ea typeface="한컴 말랑말랑 Bold"/>
                </a:rPr>
                <a:t>사용</a:t>
              </a:r>
            </a:p>
            <a:p>
              <a:pPr algn="ctr">
                <a:defRPr/>
              </a:pPr>
              <a:endParaRPr lang="en-US" altLang="ko-KR">
                <a:latin typeface="한컴 말랑말랑 Bold"/>
                <a:ea typeface="한컴 말랑말랑 Bold"/>
              </a:endParaRPr>
            </a:p>
            <a:p>
              <a:pPr algn="ctr">
                <a:defRPr/>
              </a:pPr>
              <a:r>
                <a:rPr lang="en-US" altLang="ko-KR">
                  <a:latin typeface="한컴 말랑말랑 Bold"/>
                  <a:ea typeface="한컴 말랑말랑 Bold"/>
                </a:rPr>
                <a:t>Parameter</a:t>
              </a:r>
            </a:p>
            <a:p>
              <a:pPr algn="ctr">
                <a:defRPr/>
              </a:pPr>
              <a:r>
                <a:rPr lang="ko-KR" altLang="en-US">
                  <a:latin typeface="한컴 말랑말랑 Bold"/>
                  <a:ea typeface="한컴 말랑말랑 Bold"/>
                </a:rPr>
                <a:t>설정</a:t>
              </a:r>
              <a:r>
                <a:rPr lang="en-US" altLang="ko-KR">
                  <a:latin typeface="한컴 말랑말랑 Bold"/>
                  <a:ea typeface="한컴 말랑말랑 Bold"/>
                </a:rPr>
                <a:t>/</a:t>
              </a:r>
              <a:r>
                <a:rPr lang="ko-KR" altLang="en-US">
                  <a:latin typeface="한컴 말랑말랑 Bold"/>
                  <a:ea typeface="한컴 말랑말랑 Bold"/>
                </a:rPr>
                <a:t>조절</a:t>
              </a: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4749895" y="2533937"/>
              <a:ext cx="1806416" cy="693265"/>
            </a:xfrm>
            <a:prstGeom prst="rect">
              <a:avLst/>
            </a:prstGeom>
            <a:solidFill>
              <a:srgbClr val="2F559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 sz="2000">
                  <a:latin typeface="한컴 말랑말랑 Bold"/>
                  <a:ea typeface="한컴 말랑말랑 Bold"/>
                </a:rPr>
                <a:t>모델 학습 </a:t>
              </a:r>
              <a:r>
                <a:rPr lang="en-US" altLang="ko-KR" sz="2000">
                  <a:latin typeface="한컴 말랑말랑 Bold"/>
                  <a:ea typeface="한컴 말랑말랑 Bold"/>
                </a:rPr>
                <a:t>/ </a:t>
              </a:r>
              <a:r>
                <a:rPr lang="ko-KR" altLang="en-US" sz="2000">
                  <a:latin typeface="한컴 말랑말랑 Bold"/>
                  <a:ea typeface="한컴 말랑말랑 Bold"/>
                </a:rPr>
                <a:t>튜닝</a:t>
              </a:r>
            </a:p>
          </p:txBody>
        </p:sp>
      </p:grpSp>
      <p:sp>
        <p:nvSpPr>
          <p:cNvPr id="33" name="직사각형 32"/>
          <p:cNvSpPr/>
          <p:nvPr/>
        </p:nvSpPr>
        <p:spPr>
          <a:xfrm>
            <a:off x="9040766" y="2186259"/>
            <a:ext cx="1114911" cy="16230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500">
                <a:latin typeface="한컴 말랑말랑 Bold"/>
                <a:ea typeface="한컴 말랑말랑 Bold"/>
              </a:rPr>
              <a:t>예측 결과</a:t>
            </a:r>
          </a:p>
        </p:txBody>
      </p:sp>
      <p:sp>
        <p:nvSpPr>
          <p:cNvPr id="34" name="화살표: 오른쪽 33"/>
          <p:cNvSpPr/>
          <p:nvPr/>
        </p:nvSpPr>
        <p:spPr>
          <a:xfrm>
            <a:off x="3339830" y="2786214"/>
            <a:ext cx="395590" cy="423153"/>
          </a:xfrm>
          <a:prstGeom prst="rightArrow">
            <a:avLst>
              <a:gd name="adj1" fmla="val 50000"/>
              <a:gd name="adj2" fmla="val 50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5" name="화살표: 오른쪽 34"/>
          <p:cNvSpPr/>
          <p:nvPr/>
        </p:nvSpPr>
        <p:spPr>
          <a:xfrm>
            <a:off x="5833579" y="2786214"/>
            <a:ext cx="395590" cy="423153"/>
          </a:xfrm>
          <a:prstGeom prst="rightArrow">
            <a:avLst>
              <a:gd name="adj1" fmla="val 50000"/>
              <a:gd name="adj2" fmla="val 50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6" name="화살표: 오른쪽 35"/>
          <p:cNvSpPr/>
          <p:nvPr/>
        </p:nvSpPr>
        <p:spPr>
          <a:xfrm>
            <a:off x="8508887" y="2780325"/>
            <a:ext cx="395590" cy="423153"/>
          </a:xfrm>
          <a:prstGeom prst="rightArrow">
            <a:avLst>
              <a:gd name="adj1" fmla="val 50000"/>
              <a:gd name="adj2" fmla="val 50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1" name="TextBox 40"/>
          <p:cNvSpPr txBox="1"/>
          <p:nvPr/>
        </p:nvSpPr>
        <p:spPr>
          <a:xfrm>
            <a:off x="1228182" y="5156030"/>
            <a:ext cx="10274552" cy="11857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  <a:defRPr/>
            </a:pPr>
            <a:r>
              <a:rPr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한컴 말랑말랑 Bold"/>
                <a:ea typeface="한컴 말랑말랑 Bold"/>
              </a:rPr>
              <a:t>온</a:t>
            </a:r>
            <a:r>
              <a:rPr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한컴 말랑말랑 Bold"/>
                <a:ea typeface="한컴 말랑말랑 Bold"/>
              </a:rPr>
              <a:t>/</a:t>
            </a:r>
            <a:r>
              <a:rPr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한컴 말랑말랑 Bold"/>
                <a:ea typeface="한컴 말랑말랑 Bold"/>
              </a:rPr>
              <a:t>습도 예측의 전체적인 처리 과정은 위의 그림과 같다</a:t>
            </a:r>
            <a:r>
              <a:rPr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한컴 말랑말랑 Bold"/>
                <a:ea typeface="한컴 말랑말랑 Bold"/>
              </a:rPr>
              <a:t>.</a:t>
            </a:r>
          </a:p>
          <a:p>
            <a:pPr marL="285750" indent="-285750">
              <a:buFontTx/>
              <a:buChar char="-"/>
              <a:defRPr/>
            </a:pPr>
            <a:r>
              <a:rPr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한컴 말랑말랑 Bold"/>
                <a:ea typeface="한컴 말랑말랑 Bold"/>
              </a:rPr>
              <a:t>예측하는 모델은 </a:t>
            </a:r>
            <a:r>
              <a:rPr lang="en-US" altLang="ko-KR">
                <a:solidFill>
                  <a:schemeClr val="tx1">
                    <a:lumMod val="75000"/>
                    <a:lumOff val="25000"/>
                  </a:schemeClr>
                </a:solidFill>
                <a:latin typeface="한컴 말랑말랑 Bold"/>
                <a:ea typeface="한컴 말랑말랑 Bold"/>
              </a:rPr>
              <a:t>Neural Prophet</a:t>
            </a:r>
            <a:r>
              <a: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한컴 말랑말랑 Bold"/>
                <a:ea typeface="한컴 말랑말랑 Bold"/>
              </a:rPr>
              <a:t>을</a:t>
            </a:r>
            <a:r>
              <a:rPr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한컴 말랑말랑 Bold"/>
                <a:ea typeface="한컴 말랑말랑 Bold"/>
              </a:rPr>
              <a:t> 사용</a:t>
            </a:r>
            <a:r>
              <a:rPr lang="en-US" altLang="ko-KR" sz="1800">
                <a:solidFill>
                  <a:schemeClr val="tx1">
                    <a:lumMod val="75000"/>
                    <a:lumOff val="25000"/>
                  </a:schemeClr>
                </a:solidFill>
                <a:latin typeface="한컴 말랑말랑 Bold"/>
                <a:ea typeface="한컴 말랑말랑 Bold"/>
              </a:rPr>
              <a:t>.</a:t>
            </a:r>
          </a:p>
          <a:p>
            <a:pPr marL="285750" indent="-285750">
              <a:buFontTx/>
              <a:buChar char="-"/>
              <a:defRPr/>
            </a:pPr>
            <a:r>
              <a:rPr lang="en-US" altLang="ko-KR">
                <a:solidFill>
                  <a:schemeClr val="tx1">
                    <a:lumMod val="75000"/>
                    <a:lumOff val="25000"/>
                  </a:schemeClr>
                </a:solidFill>
                <a:latin typeface="한컴 말랑말랑 Bold"/>
                <a:ea typeface="한컴 말랑말랑 Bold"/>
              </a:rPr>
              <a:t>Future regressor: ‘</a:t>
            </a:r>
            <a:r>
              <a: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한컴 말랑말랑 Bold"/>
                <a:ea typeface="한컴 말랑말랑 Bold"/>
              </a:rPr>
              <a:t>임의의 변수가 미래에 어떤 영향이 있을 것이다</a:t>
            </a:r>
            <a:r>
              <a:rPr lang="en-US" altLang="ko-KR">
                <a:solidFill>
                  <a:schemeClr val="tx1">
                    <a:lumMod val="75000"/>
                    <a:lumOff val="25000"/>
                  </a:schemeClr>
                </a:solidFill>
                <a:latin typeface="한컴 말랑말랑 Bold"/>
                <a:ea typeface="한컴 말랑말랑 Bold"/>
              </a:rPr>
              <a:t>.’ </a:t>
            </a:r>
            <a:r>
              <a: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한컴 말랑말랑 Bold"/>
                <a:ea typeface="한컴 말랑말랑 Bold"/>
              </a:rPr>
              <a:t>라는 가정을 하고 사용</a:t>
            </a:r>
          </a:p>
          <a:p>
            <a:pPr marL="285750" indent="-285750">
              <a:buFontTx/>
              <a:buChar char="-"/>
              <a:defRPr/>
            </a:pPr>
            <a:r>
              <a:rPr lang="en-US" altLang="ko-KR">
                <a:solidFill>
                  <a:schemeClr val="tx1">
                    <a:lumMod val="75000"/>
                    <a:lumOff val="25000"/>
                  </a:schemeClr>
                </a:solidFill>
                <a:latin typeface="한컴 말랑말랑 Bold"/>
                <a:ea typeface="한컴 말랑말랑 Bold"/>
              </a:rPr>
              <a:t>Hyper Parameter </a:t>
            </a:r>
            <a:r>
              <a: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한컴 말랑말랑 Bold"/>
                <a:ea typeface="한컴 말랑말랑 Bold"/>
              </a:rPr>
              <a:t>조절</a:t>
            </a:r>
            <a:r>
              <a:rPr lang="en-US" altLang="ko-KR">
                <a:solidFill>
                  <a:schemeClr val="tx1">
                    <a:lumMod val="75000"/>
                    <a:lumOff val="25000"/>
                  </a:schemeClr>
                </a:solidFill>
                <a:latin typeface="한컴 말랑말랑 Bold"/>
                <a:ea typeface="한컴 말랑말랑 Bold"/>
              </a:rPr>
              <a:t>: Future regressor</a:t>
            </a:r>
            <a:r>
              <a: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한컴 말랑말랑 Bold"/>
                <a:ea typeface="한컴 말랑말랑 Bold"/>
              </a:rPr>
              <a:t>에 맞는 </a:t>
            </a:r>
            <a:r>
              <a:rPr lang="en-US" altLang="ko-KR">
                <a:solidFill>
                  <a:schemeClr val="tx1">
                    <a:lumMod val="75000"/>
                    <a:lumOff val="25000"/>
                  </a:schemeClr>
                </a:solidFill>
                <a:latin typeface="한컴 말랑말랑 Bold"/>
                <a:ea typeface="한컴 말랑말랑 Bold"/>
              </a:rPr>
              <a:t>Hyper Parameter </a:t>
            </a:r>
            <a:r>
              <a: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한컴 말랑말랑 Bold"/>
                <a:ea typeface="한컴 말랑말랑 Bold"/>
              </a:rPr>
              <a:t>설정</a:t>
            </a:r>
            <a:r>
              <a:rPr lang="en-US" altLang="ko-KR">
                <a:solidFill>
                  <a:schemeClr val="tx1">
                    <a:lumMod val="75000"/>
                    <a:lumOff val="25000"/>
                  </a:schemeClr>
                </a:solidFill>
                <a:latin typeface="한컴 말랑말랑 Bold"/>
                <a:ea typeface="한컴 말랑말랑 Bold"/>
              </a:rPr>
              <a:t> </a:t>
            </a:r>
            <a:r>
              <a: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한컴 말랑말랑 Bold"/>
                <a:ea typeface="한컴 말랑말랑 Bold"/>
              </a:rPr>
              <a:t>및 조절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213771" cy="29858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0" y="6559420"/>
            <a:ext cx="12213771" cy="29858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457200" y="2544142"/>
            <a:ext cx="1722807" cy="14544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9000" b="1">
                <a:solidFill>
                  <a:srgbClr val="64DECF"/>
                </a:solidFill>
                <a:latin typeface="맑은 고딕"/>
                <a:ea typeface="맑은 고딕"/>
                <a:cs typeface="KoPubWorld돋움체 Bold"/>
              </a:rPr>
              <a:t>03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2180008" y="2821141"/>
            <a:ext cx="9393926" cy="9012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5400" b="1">
                <a:solidFill>
                  <a:schemeClr val="tx1">
                    <a:lumMod val="65000"/>
                    <a:lumOff val="35000"/>
                  </a:schemeClr>
                </a:solidFill>
                <a:latin typeface="한컴 말랑말랑 Bold"/>
                <a:ea typeface="한컴 말랑말랑 Bold"/>
                <a:cs typeface="KoPubWorld돋움체 Bold"/>
              </a:rPr>
              <a:t>역할 분담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74" name="그룹 73"/>
          <p:cNvGrpSpPr/>
          <p:nvPr/>
        </p:nvGrpSpPr>
        <p:grpSpPr>
          <a:xfrm>
            <a:off x="557400" y="166096"/>
            <a:ext cx="5990156" cy="830998"/>
            <a:chOff x="3819245" y="188164"/>
            <a:chExt cx="5990156" cy="830998"/>
          </a:xfrm>
        </p:grpSpPr>
        <p:sp>
          <p:nvSpPr>
            <p:cNvPr id="75" name="직사각형 74"/>
            <p:cNvSpPr/>
            <p:nvPr/>
          </p:nvSpPr>
          <p:spPr>
            <a:xfrm>
              <a:off x="4620687" y="326664"/>
              <a:ext cx="5188714" cy="5412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3000">
                  <a:solidFill>
                    <a:schemeClr val="tx1">
                      <a:lumMod val="65000"/>
                      <a:lumOff val="35000"/>
                    </a:schemeClr>
                  </a:solidFill>
                  <a:latin typeface="한컴 말랑말랑 Bold"/>
                  <a:ea typeface="한컴 말랑말랑 Bold"/>
                  <a:cs typeface="KoPubWorld돋움체 Bold"/>
                </a:rPr>
                <a:t>역할 분담</a:t>
              </a: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3819245" y="188164"/>
              <a:ext cx="896115" cy="83099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4800" b="1">
                  <a:solidFill>
                    <a:srgbClr val="64DECF"/>
                  </a:solidFill>
                  <a:latin typeface="맑은 고딕"/>
                  <a:ea typeface="맑은 고딕"/>
                  <a:cs typeface="KoPubWorld돋움체 Bold"/>
                </a:rPr>
                <a:t>03</a:t>
              </a:r>
            </a:p>
          </p:txBody>
        </p:sp>
      </p:grpSp>
      <p:grpSp>
        <p:nvGrpSpPr>
          <p:cNvPr id="84" name="그룹 83"/>
          <p:cNvGrpSpPr/>
          <p:nvPr/>
        </p:nvGrpSpPr>
        <p:grpSpPr>
          <a:xfrm>
            <a:off x="721791" y="1351428"/>
            <a:ext cx="10848522" cy="4155142"/>
            <a:chOff x="721791" y="1351428"/>
            <a:chExt cx="10848522" cy="4155142"/>
          </a:xfrm>
        </p:grpSpPr>
        <p:sp>
          <p:nvSpPr>
            <p:cNvPr id="77" name="직사각형 9"/>
            <p:cNvSpPr/>
            <p:nvPr/>
          </p:nvSpPr>
          <p:spPr>
            <a:xfrm>
              <a:off x="721791" y="3119370"/>
              <a:ext cx="3328626" cy="23872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kumimoji="1" lang="ko-KR" altLang="en-US"/>
            </a:p>
          </p:txBody>
        </p:sp>
        <p:sp>
          <p:nvSpPr>
            <p:cNvPr id="79" name="직사각형 13"/>
            <p:cNvSpPr/>
            <p:nvPr/>
          </p:nvSpPr>
          <p:spPr>
            <a:xfrm>
              <a:off x="3249679" y="1351428"/>
              <a:ext cx="6209159" cy="105154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r>
                <a:rPr kumimoji="1" lang="ko-KR" altLang="en-US" sz="3600">
                  <a:latin typeface="한컴 말랑말랑 Bold"/>
                  <a:ea typeface="한컴 말랑말랑 Bold"/>
                </a:rPr>
                <a:t>스마트팜 시스템</a:t>
              </a:r>
            </a:p>
          </p:txBody>
        </p:sp>
        <p:sp>
          <p:nvSpPr>
            <p:cNvPr id="82" name="직사각형 9"/>
            <p:cNvSpPr/>
            <p:nvPr/>
          </p:nvSpPr>
          <p:spPr>
            <a:xfrm>
              <a:off x="4469787" y="3119370"/>
              <a:ext cx="3328626" cy="23872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kumimoji="1" lang="ko-KR" altLang="en-US"/>
            </a:p>
          </p:txBody>
        </p:sp>
        <p:sp>
          <p:nvSpPr>
            <p:cNvPr id="83" name="직사각형 9"/>
            <p:cNvSpPr/>
            <p:nvPr/>
          </p:nvSpPr>
          <p:spPr>
            <a:xfrm>
              <a:off x="8241687" y="3100320"/>
              <a:ext cx="3328626" cy="23872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kumimoji="1" lang="ko-KR" altLang="en-US"/>
            </a:p>
          </p:txBody>
        </p:sp>
      </p:grpSp>
      <p:sp>
        <p:nvSpPr>
          <p:cNvPr id="85" name="직사각형 9"/>
          <p:cNvSpPr/>
          <p:nvPr/>
        </p:nvSpPr>
        <p:spPr>
          <a:xfrm>
            <a:off x="1525756" y="2884680"/>
            <a:ext cx="1734224" cy="54431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kumimoji="1" lang="ko-KR" altLang="en-US" sz="2500">
                <a:solidFill>
                  <a:schemeClr val="dk1"/>
                </a:solidFill>
                <a:latin typeface="한컴 말랑말랑 Bold"/>
                <a:ea typeface="한컴 말랑말랑 Bold"/>
              </a:rPr>
              <a:t>정병준</a:t>
            </a:r>
          </a:p>
        </p:txBody>
      </p:sp>
      <p:sp>
        <p:nvSpPr>
          <p:cNvPr id="86" name="직사각형 9"/>
          <p:cNvSpPr/>
          <p:nvPr/>
        </p:nvSpPr>
        <p:spPr>
          <a:xfrm>
            <a:off x="5266988" y="2884680"/>
            <a:ext cx="1734224" cy="54431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kumimoji="1" lang="ko-KR" altLang="en-US" sz="2500">
                <a:solidFill>
                  <a:schemeClr val="dk1"/>
                </a:solidFill>
                <a:latin typeface="한컴 말랑말랑 Bold"/>
                <a:ea typeface="한컴 말랑말랑 Bold"/>
              </a:rPr>
              <a:t>박민규</a:t>
            </a:r>
          </a:p>
        </p:txBody>
      </p:sp>
      <p:sp>
        <p:nvSpPr>
          <p:cNvPr id="87" name="직사각형 9"/>
          <p:cNvSpPr/>
          <p:nvPr/>
        </p:nvSpPr>
        <p:spPr>
          <a:xfrm>
            <a:off x="9070638" y="2884680"/>
            <a:ext cx="1734224" cy="54431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kumimoji="1" lang="ko-KR" altLang="en-US" sz="2500">
                <a:solidFill>
                  <a:schemeClr val="dk1"/>
                </a:solidFill>
                <a:latin typeface="한컴 말랑말랑 Bold"/>
                <a:ea typeface="한컴 말랑말랑 Bold"/>
              </a:rPr>
              <a:t>윤나은</a:t>
            </a:r>
          </a:p>
        </p:txBody>
      </p:sp>
      <p:sp>
        <p:nvSpPr>
          <p:cNvPr id="88" name="TextBox 87"/>
          <p:cNvSpPr txBox="1"/>
          <p:nvPr/>
        </p:nvSpPr>
        <p:spPr>
          <a:xfrm>
            <a:off x="825499" y="3545416"/>
            <a:ext cx="3122083" cy="17676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200">
                <a:solidFill>
                  <a:schemeClr val="lt1"/>
                </a:solidFill>
                <a:latin typeface="한컴 말랑말랑 Bold"/>
                <a:ea typeface="한컴 말랑말랑 Bold"/>
              </a:rPr>
              <a:t>-</a:t>
            </a:r>
            <a:r>
              <a:rPr lang="ko-KR" altLang="en-US" sz="2200">
                <a:solidFill>
                  <a:schemeClr val="lt1"/>
                </a:solidFill>
                <a:latin typeface="한컴 말랑말랑 Bold"/>
                <a:ea typeface="한컴 말랑말랑 Bold"/>
              </a:rPr>
              <a:t> 센서 데이터 수집</a:t>
            </a:r>
          </a:p>
          <a:p>
            <a:pPr>
              <a:defRPr/>
            </a:pPr>
            <a:endParaRPr lang="ko-KR" altLang="en-US" sz="2200">
              <a:solidFill>
                <a:schemeClr val="lt1"/>
              </a:solidFill>
              <a:latin typeface="한컴 말랑말랑 Bold"/>
              <a:ea typeface="한컴 말랑말랑 Bold"/>
            </a:endParaRPr>
          </a:p>
          <a:p>
            <a:pPr>
              <a:defRPr/>
            </a:pPr>
            <a:r>
              <a:rPr lang="en-US" altLang="ko-KR" sz="2200">
                <a:solidFill>
                  <a:schemeClr val="lt1"/>
                </a:solidFill>
                <a:latin typeface="한컴 말랑말랑 Bold"/>
                <a:ea typeface="한컴 말랑말랑 Bold"/>
              </a:rPr>
              <a:t>-</a:t>
            </a:r>
            <a:r>
              <a:rPr lang="ko-KR" altLang="en-US" sz="2200">
                <a:solidFill>
                  <a:schemeClr val="lt1"/>
                </a:solidFill>
                <a:latin typeface="한컴 말랑말랑 Bold"/>
                <a:ea typeface="한컴 말랑말랑 Bold"/>
              </a:rPr>
              <a:t> 동력 장치 제어</a:t>
            </a:r>
          </a:p>
          <a:p>
            <a:pPr>
              <a:defRPr/>
            </a:pPr>
            <a:endParaRPr lang="ko-KR" altLang="en-US" sz="2200">
              <a:solidFill>
                <a:schemeClr val="lt1"/>
              </a:solidFill>
              <a:latin typeface="한컴 말랑말랑 Bold"/>
              <a:ea typeface="한컴 말랑말랑 Bold"/>
            </a:endParaRPr>
          </a:p>
          <a:p>
            <a:pPr>
              <a:defRPr/>
            </a:pPr>
            <a:r>
              <a:rPr lang="en-US" altLang="ko-KR" sz="2200">
                <a:solidFill>
                  <a:schemeClr val="lt1"/>
                </a:solidFill>
                <a:latin typeface="한컴 말랑말랑 Bold"/>
                <a:ea typeface="한컴 말랑말랑 Bold"/>
              </a:rPr>
              <a:t>-</a:t>
            </a:r>
            <a:r>
              <a:rPr lang="ko-KR" altLang="en-US" sz="2200">
                <a:solidFill>
                  <a:schemeClr val="lt1"/>
                </a:solidFill>
                <a:latin typeface="한컴 말랑말랑 Bold"/>
                <a:ea typeface="한컴 말랑말랑 Bold"/>
              </a:rPr>
              <a:t> 스마트팜 실제 모형 제작</a:t>
            </a:r>
          </a:p>
        </p:txBody>
      </p:sp>
      <p:sp>
        <p:nvSpPr>
          <p:cNvPr id="89" name="TextBox 88"/>
          <p:cNvSpPr txBox="1"/>
          <p:nvPr/>
        </p:nvSpPr>
        <p:spPr>
          <a:xfrm>
            <a:off x="4534958" y="3528482"/>
            <a:ext cx="3122083" cy="17676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200" dirty="0">
                <a:solidFill>
                  <a:schemeClr val="lt1"/>
                </a:solidFill>
                <a:latin typeface="한컴 말랑말랑 Bold"/>
                <a:ea typeface="한컴 말랑말랑 Bold"/>
              </a:rPr>
              <a:t>-</a:t>
            </a:r>
            <a:r>
              <a:rPr lang="ko-KR" altLang="en-US" sz="2200" dirty="0">
                <a:solidFill>
                  <a:schemeClr val="lt1"/>
                </a:solidFill>
                <a:latin typeface="한컴 말랑말랑 Bold"/>
                <a:ea typeface="한컴 말랑말랑 Bold"/>
              </a:rPr>
              <a:t> </a:t>
            </a:r>
            <a:r>
              <a:rPr lang="en-US" altLang="ko-KR" sz="2200" dirty="0">
                <a:solidFill>
                  <a:schemeClr val="lt1"/>
                </a:solidFill>
                <a:latin typeface="한컴 말랑말랑 Bold"/>
                <a:ea typeface="한컴 말랑말랑 Bold"/>
              </a:rPr>
              <a:t>DB </a:t>
            </a:r>
            <a:r>
              <a:rPr lang="ko-KR" altLang="en-US" sz="2200" dirty="0">
                <a:solidFill>
                  <a:schemeClr val="lt1"/>
                </a:solidFill>
                <a:latin typeface="한컴 말랑말랑 Bold"/>
                <a:ea typeface="한컴 말랑말랑 Bold"/>
              </a:rPr>
              <a:t>설계</a:t>
            </a:r>
          </a:p>
          <a:p>
            <a:pPr>
              <a:defRPr/>
            </a:pPr>
            <a:endParaRPr lang="ko-KR" altLang="en-US" sz="2200" dirty="0">
              <a:solidFill>
                <a:schemeClr val="lt1"/>
              </a:solidFill>
              <a:latin typeface="한컴 말랑말랑 Bold"/>
              <a:ea typeface="한컴 말랑말랑 Bold"/>
            </a:endParaRPr>
          </a:p>
          <a:p>
            <a:pPr>
              <a:defRPr/>
            </a:pPr>
            <a:r>
              <a:rPr lang="en-US" altLang="ko-KR" sz="2200" dirty="0">
                <a:solidFill>
                  <a:schemeClr val="lt1"/>
                </a:solidFill>
                <a:latin typeface="한컴 말랑말랑 Bold"/>
                <a:ea typeface="한컴 말랑말랑 Bold"/>
              </a:rPr>
              <a:t>-</a:t>
            </a:r>
            <a:r>
              <a:rPr lang="ko-KR" altLang="en-US" sz="2200" dirty="0">
                <a:solidFill>
                  <a:schemeClr val="lt1"/>
                </a:solidFill>
                <a:latin typeface="한컴 말랑말랑 Bold"/>
                <a:ea typeface="한컴 말랑말랑 Bold"/>
              </a:rPr>
              <a:t> </a:t>
            </a:r>
            <a:r>
              <a:rPr lang="en-US" altLang="ko-KR" sz="2200" dirty="0">
                <a:solidFill>
                  <a:schemeClr val="lt1"/>
                </a:solidFill>
                <a:latin typeface="한컴 말랑말랑 Bold"/>
                <a:ea typeface="한컴 말랑말랑 Bold"/>
              </a:rPr>
              <a:t>MQTT </a:t>
            </a:r>
            <a:r>
              <a:rPr lang="ko-KR" altLang="en-US" sz="2200" dirty="0">
                <a:solidFill>
                  <a:schemeClr val="lt1"/>
                </a:solidFill>
                <a:latin typeface="한컴 말랑말랑 Bold"/>
                <a:ea typeface="한컴 말랑말랑 Bold"/>
              </a:rPr>
              <a:t>브로커 설정</a:t>
            </a:r>
          </a:p>
          <a:p>
            <a:pPr>
              <a:defRPr/>
            </a:pPr>
            <a:endParaRPr lang="ko-KR" altLang="en-US" sz="2200" dirty="0">
              <a:solidFill>
                <a:schemeClr val="lt1"/>
              </a:solidFill>
              <a:latin typeface="한컴 말랑말랑 Bold"/>
              <a:ea typeface="한컴 말랑말랑 Bold"/>
            </a:endParaRPr>
          </a:p>
          <a:p>
            <a:pPr>
              <a:defRPr/>
            </a:pPr>
            <a:r>
              <a:rPr lang="en-US" altLang="ko-KR" sz="2200" dirty="0">
                <a:solidFill>
                  <a:schemeClr val="lt1"/>
                </a:solidFill>
                <a:latin typeface="한컴 말랑말랑 Bold"/>
                <a:ea typeface="한컴 말랑말랑 Bold"/>
              </a:rPr>
              <a:t>-</a:t>
            </a:r>
            <a:r>
              <a:rPr lang="ko-KR" altLang="en-US" sz="2200" dirty="0">
                <a:solidFill>
                  <a:schemeClr val="lt1"/>
                </a:solidFill>
                <a:latin typeface="한컴 말랑말랑 Bold"/>
                <a:ea typeface="한컴 말랑말랑 Bold"/>
              </a:rPr>
              <a:t> 딥러닝 모델 학습</a:t>
            </a:r>
            <a:r>
              <a:rPr lang="en-US" altLang="ko-KR" sz="2200" dirty="0">
                <a:solidFill>
                  <a:schemeClr val="lt1"/>
                </a:solidFill>
                <a:latin typeface="한컴 말랑말랑 Bold"/>
                <a:ea typeface="한컴 말랑말랑 Bold"/>
              </a:rPr>
              <a:t>/</a:t>
            </a:r>
            <a:r>
              <a:rPr lang="ko-KR" altLang="en-US" sz="2200" dirty="0">
                <a:solidFill>
                  <a:schemeClr val="lt1"/>
                </a:solidFill>
                <a:latin typeface="한컴 말랑말랑 Bold"/>
                <a:ea typeface="한컴 말랑말랑 Bold"/>
              </a:rPr>
              <a:t>예측</a:t>
            </a:r>
          </a:p>
        </p:txBody>
      </p:sp>
      <p:sp>
        <p:nvSpPr>
          <p:cNvPr id="90" name="TextBox 89"/>
          <p:cNvSpPr txBox="1"/>
          <p:nvPr/>
        </p:nvSpPr>
        <p:spPr>
          <a:xfrm>
            <a:off x="8373532" y="3481915"/>
            <a:ext cx="3122084" cy="10977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200">
                <a:solidFill>
                  <a:schemeClr val="lt1"/>
                </a:solidFill>
                <a:latin typeface="한컴 말랑말랑 Bold"/>
                <a:ea typeface="한컴 말랑말랑 Bold"/>
              </a:rPr>
              <a:t>-</a:t>
            </a:r>
            <a:r>
              <a:rPr lang="ko-KR" altLang="en-US" sz="2200">
                <a:solidFill>
                  <a:schemeClr val="lt1"/>
                </a:solidFill>
                <a:latin typeface="한컴 말랑말랑 Bold"/>
                <a:ea typeface="한컴 말랑말랑 Bold"/>
              </a:rPr>
              <a:t> 스마트팜 모델링</a:t>
            </a:r>
            <a:r>
              <a:rPr lang="en-US" altLang="ko-KR" sz="2200">
                <a:solidFill>
                  <a:schemeClr val="lt1"/>
                </a:solidFill>
                <a:latin typeface="한컴 말랑말랑 Bold"/>
                <a:ea typeface="한컴 말랑말랑 Bold"/>
              </a:rPr>
              <a:t> </a:t>
            </a:r>
            <a:r>
              <a:rPr lang="ko-KR" altLang="en-US" sz="2200">
                <a:solidFill>
                  <a:schemeClr val="lt1"/>
                </a:solidFill>
                <a:latin typeface="한컴 말랑말랑 Bold"/>
                <a:ea typeface="한컴 말랑말랑 Bold"/>
              </a:rPr>
              <a:t>제작</a:t>
            </a:r>
          </a:p>
          <a:p>
            <a:pPr>
              <a:defRPr/>
            </a:pPr>
            <a:endParaRPr lang="ko-KR" altLang="en-US" sz="2200">
              <a:solidFill>
                <a:schemeClr val="lt1"/>
              </a:solidFill>
              <a:latin typeface="한컴 말랑말랑 Bold"/>
              <a:ea typeface="한컴 말랑말랑 Bold"/>
            </a:endParaRPr>
          </a:p>
          <a:p>
            <a:pPr>
              <a:defRPr/>
            </a:pPr>
            <a:r>
              <a:rPr lang="en-US" altLang="ko-KR" sz="2200">
                <a:solidFill>
                  <a:schemeClr val="lt1"/>
                </a:solidFill>
                <a:latin typeface="한컴 말랑말랑 Bold"/>
                <a:ea typeface="한컴 말랑말랑 Bold"/>
              </a:rPr>
              <a:t>-</a:t>
            </a:r>
            <a:r>
              <a:rPr lang="ko-KR" altLang="en-US" sz="2200">
                <a:solidFill>
                  <a:schemeClr val="lt1"/>
                </a:solidFill>
                <a:latin typeface="한컴 말랑말랑 Bold"/>
                <a:ea typeface="한컴 말랑말랑 Bold"/>
              </a:rPr>
              <a:t> </a:t>
            </a:r>
            <a:r>
              <a:rPr lang="en-US" altLang="ko-KR" sz="2200">
                <a:solidFill>
                  <a:schemeClr val="lt1"/>
                </a:solidFill>
                <a:latin typeface="한컴 말랑말랑 Bold"/>
                <a:ea typeface="한컴 말랑말랑 Bold"/>
              </a:rPr>
              <a:t>UI/UX </a:t>
            </a:r>
            <a:r>
              <a:rPr lang="ko-KR" altLang="en-US" sz="2200">
                <a:solidFill>
                  <a:schemeClr val="lt1"/>
                </a:solidFill>
                <a:latin typeface="한컴 말랑말랑 Bold"/>
                <a:ea typeface="한컴 말랑말랑 Bold"/>
              </a:rPr>
              <a:t>제작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213771" cy="29858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0" y="6559420"/>
            <a:ext cx="12213771" cy="29858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457200" y="2544142"/>
            <a:ext cx="1722807" cy="14544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9000" b="1">
                <a:solidFill>
                  <a:srgbClr val="64DECF"/>
                </a:solidFill>
                <a:latin typeface="맑은 고딕"/>
                <a:ea typeface="맑은 고딕"/>
                <a:cs typeface="KoPubWorld돋움체 Bold"/>
              </a:rPr>
              <a:t>04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2180008" y="2821141"/>
            <a:ext cx="9393926" cy="9012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5400" b="1">
                <a:solidFill>
                  <a:schemeClr val="tx1">
                    <a:lumMod val="65000"/>
                    <a:lumOff val="35000"/>
                  </a:schemeClr>
                </a:solidFill>
                <a:latin typeface="한컴 말랑말랑 Bold"/>
                <a:ea typeface="한컴 말랑말랑 Bold"/>
                <a:cs typeface="KoPubWorld돋움체 Bold"/>
              </a:rPr>
              <a:t>프로젝트 최종 결과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557399" y="166096"/>
            <a:ext cx="7480288" cy="830998"/>
            <a:chOff x="557399" y="166096"/>
            <a:chExt cx="7480288" cy="830998"/>
          </a:xfrm>
        </p:grpSpPr>
        <p:sp>
          <p:nvSpPr>
            <p:cNvPr id="22" name="TextBox 21"/>
            <p:cNvSpPr txBox="1"/>
            <p:nvPr/>
          </p:nvSpPr>
          <p:spPr>
            <a:xfrm>
              <a:off x="557399" y="166096"/>
              <a:ext cx="896116" cy="83099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4800" b="1">
                  <a:solidFill>
                    <a:srgbClr val="64DECF"/>
                  </a:solidFill>
                  <a:latin typeface="맑은 고딕"/>
                  <a:ea typeface="맑은 고딕"/>
                  <a:cs typeface="KoPubWorld돋움체 Bold"/>
                </a:rPr>
                <a:t>04</a:t>
              </a: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1518941" y="304596"/>
              <a:ext cx="6518746" cy="5412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3000">
                  <a:solidFill>
                    <a:schemeClr val="tx1">
                      <a:lumMod val="65000"/>
                      <a:lumOff val="35000"/>
                    </a:schemeClr>
                  </a:solidFill>
                  <a:latin typeface="한컴 말랑말랑 Bold"/>
                  <a:ea typeface="한컴 말랑말랑 Bold"/>
                  <a:cs typeface="KoPubWorld돋움체 Bold"/>
                </a:rPr>
                <a:t>프로젝트 최종 결과 </a:t>
              </a:r>
              <a:r>
                <a:rPr lang="en-US" altLang="ko-KR" sz="3000">
                  <a:solidFill>
                    <a:schemeClr val="tx1">
                      <a:lumMod val="65000"/>
                      <a:lumOff val="35000"/>
                    </a:schemeClr>
                  </a:solidFill>
                  <a:latin typeface="한컴 말랑말랑 Bold"/>
                  <a:ea typeface="한컴 말랑말랑 Bold"/>
                  <a:cs typeface="KoPubWorld돋움체 Bold"/>
                </a:rPr>
                <a:t>(</a:t>
              </a:r>
              <a:r>
                <a:rPr lang="ko-KR" altLang="en-US" sz="3000">
                  <a:solidFill>
                    <a:schemeClr val="tx1">
                      <a:lumMod val="65000"/>
                      <a:lumOff val="35000"/>
                    </a:schemeClr>
                  </a:solidFill>
                  <a:latin typeface="한컴 말랑말랑 Bold"/>
                  <a:ea typeface="한컴 말랑말랑 Bold"/>
                  <a:cs typeface="KoPubWorld돋움체 Bold"/>
                </a:rPr>
                <a:t>데모 영상</a:t>
              </a:r>
              <a:r>
                <a:rPr lang="en-US" altLang="ko-KR" sz="3000">
                  <a:solidFill>
                    <a:schemeClr val="tx1">
                      <a:lumMod val="65000"/>
                      <a:lumOff val="35000"/>
                    </a:schemeClr>
                  </a:solidFill>
                  <a:latin typeface="한컴 말랑말랑 Bold"/>
                  <a:ea typeface="한컴 말랑말랑 Bold"/>
                  <a:cs typeface="KoPubWorld돋움체 Bold"/>
                </a:rPr>
                <a:t>)</a:t>
              </a:r>
              <a:endParaRPr lang="ko-KR" altLang="en-US" sz="3000">
                <a:solidFill>
                  <a:schemeClr val="tx1">
                    <a:lumMod val="65000"/>
                    <a:lumOff val="35000"/>
                  </a:schemeClr>
                </a:solidFill>
                <a:latin typeface="한컴 말랑말랑 Bold"/>
                <a:ea typeface="한컴 말랑말랑 Bold"/>
                <a:cs typeface="KoPubWorld돋움체 Light"/>
              </a:endParaRPr>
            </a:p>
          </p:txBody>
        </p:sp>
      </p:grpSp>
      <p:pic>
        <p:nvPicPr>
          <p:cNvPr id="2" name="데모영상_최종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tretch>
            <a:fillRect/>
          </a:stretch>
        </p:blipFill>
        <p:spPr>
          <a:xfrm>
            <a:off x="3591938" y="1161730"/>
            <a:ext cx="5008123" cy="50081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21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/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557400" y="166096"/>
            <a:ext cx="7480287" cy="830998"/>
            <a:chOff x="557400" y="166096"/>
            <a:chExt cx="7480287" cy="830998"/>
          </a:xfrm>
        </p:grpSpPr>
        <p:sp>
          <p:nvSpPr>
            <p:cNvPr id="21" name="직사각형 20"/>
            <p:cNvSpPr/>
            <p:nvPr/>
          </p:nvSpPr>
          <p:spPr>
            <a:xfrm>
              <a:off x="1518941" y="304596"/>
              <a:ext cx="6518746" cy="5412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3000">
                  <a:solidFill>
                    <a:schemeClr val="tx1">
                      <a:lumMod val="65000"/>
                      <a:lumOff val="35000"/>
                    </a:schemeClr>
                  </a:solidFill>
                  <a:latin typeface="한컴 말랑말랑 Bold"/>
                  <a:ea typeface="한컴 말랑말랑 Bold"/>
                  <a:cs typeface="KoPubWorld돋움체 Bold"/>
                </a:rPr>
                <a:t>프로젝트 최종 결과 </a:t>
              </a:r>
              <a:r>
                <a:rPr lang="en-US" altLang="ko-KR" sz="3000">
                  <a:solidFill>
                    <a:schemeClr val="tx1">
                      <a:lumMod val="65000"/>
                      <a:lumOff val="35000"/>
                    </a:schemeClr>
                  </a:solidFill>
                  <a:latin typeface="한컴 말랑말랑 Bold"/>
                  <a:ea typeface="한컴 말랑말랑 Bold"/>
                  <a:cs typeface="KoPubWorld돋움체 Bold"/>
                </a:rPr>
                <a:t>(</a:t>
              </a:r>
              <a:r>
                <a:rPr lang="ko-KR" altLang="en-US" sz="3000">
                  <a:solidFill>
                    <a:schemeClr val="tx1">
                      <a:lumMod val="65000"/>
                      <a:lumOff val="35000"/>
                    </a:schemeClr>
                  </a:solidFill>
                  <a:latin typeface="한컴 말랑말랑 Bold"/>
                  <a:ea typeface="한컴 말랑말랑 Bold"/>
                  <a:cs typeface="KoPubWorld돋움체 Bold"/>
                </a:rPr>
                <a:t>예측 결과</a:t>
              </a:r>
              <a:r>
                <a:rPr lang="en-US" altLang="ko-KR" sz="3000">
                  <a:solidFill>
                    <a:schemeClr val="tx1">
                      <a:lumMod val="65000"/>
                      <a:lumOff val="35000"/>
                    </a:schemeClr>
                  </a:solidFill>
                  <a:latin typeface="한컴 말랑말랑 Bold"/>
                  <a:ea typeface="한컴 말랑말랑 Bold"/>
                  <a:cs typeface="KoPubWorld돋움체 Bold"/>
                </a:rPr>
                <a:t>)</a:t>
              </a:r>
              <a:endParaRPr lang="ko-KR" altLang="en-US" sz="3000">
                <a:solidFill>
                  <a:schemeClr val="tx1">
                    <a:lumMod val="65000"/>
                    <a:lumOff val="35000"/>
                  </a:schemeClr>
                </a:solidFill>
                <a:latin typeface="한컴 말랑말랑 Bold"/>
                <a:ea typeface="한컴 말랑말랑 Bold"/>
                <a:cs typeface="KoPubWorld돋움체 Light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557400" y="166096"/>
              <a:ext cx="896115" cy="83099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4800" b="1">
                  <a:solidFill>
                    <a:srgbClr val="64DECF"/>
                  </a:solidFill>
                  <a:latin typeface="맑은 고딕"/>
                  <a:ea typeface="맑은 고딕"/>
                  <a:cs typeface="KoPubWorld돋움체 Bold"/>
                </a:rPr>
                <a:t>04</a:t>
              </a:r>
            </a:p>
          </p:txBody>
        </p:sp>
      </p:grpSp>
      <p:pic>
        <p:nvPicPr>
          <p:cNvPr id="24" name="캡스톤디자인I_데모영상2_콩콩팥팥팀.mp4">
            <a:hlinkClick r:id="" action="ppaction://media"/>
          </p:cNvPr>
          <p:cNvPicPr>
            <a:picLocks noRot="1"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tretch>
            <a:fillRect/>
          </a:stretch>
        </p:blipFill>
        <p:spPr>
          <a:xfrm>
            <a:off x="1635814" y="1012782"/>
            <a:ext cx="8692598" cy="488958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4"/>
                    </p:tgtEl>
                  </p:cond>
                </p:stCondLst>
                <p:endSync evt="end" delay="0"/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7792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24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BD5C53C-9B19-415C-B6B8-94AEDDE075AC}"/>
              </a:ext>
            </a:extLst>
          </p:cNvPr>
          <p:cNvSpPr/>
          <p:nvPr/>
        </p:nvSpPr>
        <p:spPr>
          <a:xfrm>
            <a:off x="0" y="-2"/>
            <a:ext cx="12213771" cy="6858001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4F2EBF-4938-45B7-8EE5-0FCC9BC096A7}"/>
              </a:ext>
            </a:extLst>
          </p:cNvPr>
          <p:cNvSpPr txBox="1"/>
          <p:nvPr/>
        </p:nvSpPr>
        <p:spPr>
          <a:xfrm>
            <a:off x="4644248" y="2767278"/>
            <a:ext cx="290350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spc="6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KoPubWorld돋움체 Bold" panose="00000800000000000000" pitchFamily="2" charset="-127"/>
              </a:rPr>
              <a:t>Q&amp;A</a:t>
            </a:r>
            <a:endParaRPr lang="ko-KR" altLang="en-US" sz="8000" spc="600" dirty="0">
              <a:solidFill>
                <a:schemeClr val="bg1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58468B3-2CF3-4D53-8244-09E927572F97}"/>
              </a:ext>
            </a:extLst>
          </p:cNvPr>
          <p:cNvSpPr txBox="1"/>
          <p:nvPr/>
        </p:nvSpPr>
        <p:spPr>
          <a:xfrm>
            <a:off x="8185342" y="4775819"/>
            <a:ext cx="4028429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500" b="1" dirty="0">
                <a:solidFill>
                  <a:schemeClr val="bg1">
                    <a:alpha val="16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Bold" panose="00000800000000000000" pitchFamily="2" charset="-127"/>
              </a:rPr>
              <a:t>Q&amp;A</a:t>
            </a:r>
            <a:endParaRPr lang="ko-KR" altLang="en-US" sz="11500" b="1" dirty="0">
              <a:solidFill>
                <a:schemeClr val="bg1">
                  <a:alpha val="16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9660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-1"/>
            <a:ext cx="12213771" cy="860932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4573669" y="168855"/>
            <a:ext cx="288790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en-US" altLang="ko-KR" sz="2800" b="1" spc="600">
                <a:solidFill>
                  <a:schemeClr val="bg1"/>
                </a:solidFill>
                <a:latin typeface="+mj-lt"/>
                <a:ea typeface="맑은 고딕"/>
                <a:cs typeface="KoPubWorld돋움체 Light"/>
              </a:rPr>
              <a:t>CONTENTS</a:t>
            </a:r>
            <a:endParaRPr lang="ko-KR" altLang="en-US" sz="2800" b="1" spc="600">
              <a:solidFill>
                <a:schemeClr val="bg1"/>
              </a:solidFill>
              <a:latin typeface="+mj-lt"/>
              <a:ea typeface="맑은 고딕"/>
              <a:cs typeface="KoPubWorld돋움체 Ligh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908493" y="5842337"/>
            <a:ext cx="4306776" cy="10042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6000" b="1">
                <a:solidFill>
                  <a:srgbClr val="64DECF">
                    <a:alpha val="16000"/>
                  </a:srgbClr>
                </a:solidFill>
                <a:latin typeface="맑은 고딕"/>
                <a:ea typeface="맑은 고딕"/>
                <a:cs typeface="KoPubWorld돋움체 Bold"/>
              </a:rPr>
              <a:t>CONTENTS</a:t>
            </a:r>
            <a:endParaRPr lang="ko-KR" altLang="en-US" sz="6000" b="1">
              <a:solidFill>
                <a:srgbClr val="64DECF">
                  <a:alpha val="16000"/>
                </a:srgbClr>
              </a:solidFill>
              <a:latin typeface="맑은 고딕"/>
              <a:ea typeface="맑은 고딕"/>
              <a:cs typeface="KoPubWorld돋움체 Bold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14742" y="1212922"/>
            <a:ext cx="89959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4800" b="1">
                <a:solidFill>
                  <a:srgbClr val="64DECF"/>
                </a:solidFill>
                <a:latin typeface="맑은 고딕"/>
                <a:ea typeface="맑은 고딕"/>
                <a:cs typeface="KoPubWorld돋움체 Bold"/>
              </a:rPr>
              <a:t>01</a:t>
            </a:r>
            <a:endParaRPr lang="ko-KR" altLang="en-US" sz="4800" b="1">
              <a:solidFill>
                <a:srgbClr val="64DECF"/>
              </a:solidFill>
              <a:latin typeface="맑은 고딕"/>
              <a:ea typeface="맑은 고딕"/>
              <a:cs typeface="KoPubWorld돋움체 Bold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714341" y="1366810"/>
            <a:ext cx="966291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800">
                <a:solidFill>
                  <a:schemeClr val="tx1">
                    <a:lumMod val="65000"/>
                    <a:lumOff val="35000"/>
                  </a:schemeClr>
                </a:solidFill>
                <a:latin typeface="한컴 말랑말랑 Bold"/>
                <a:ea typeface="한컴 말랑말랑 Bold"/>
                <a:cs typeface="KoPubWorld돋움체 Bold"/>
              </a:rPr>
              <a:t>배경 및 필요성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814742" y="2267339"/>
            <a:ext cx="899599" cy="8168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4800" b="1">
                <a:solidFill>
                  <a:srgbClr val="64DECF"/>
                </a:solidFill>
                <a:latin typeface="맑은 고딕"/>
                <a:ea typeface="맑은 고딕"/>
                <a:cs typeface="KoPubWorld돋움체 Bold"/>
              </a:rPr>
              <a:t>02</a:t>
            </a:r>
            <a:endParaRPr lang="ko-KR" altLang="en-US" sz="4800" b="1">
              <a:solidFill>
                <a:srgbClr val="64DECF"/>
              </a:solidFill>
              <a:latin typeface="맑은 고딕"/>
              <a:ea typeface="맑은 고딕"/>
              <a:cs typeface="KoPubWorld돋움체 Bold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814742" y="3350823"/>
            <a:ext cx="899599" cy="8192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4800" b="1">
                <a:solidFill>
                  <a:srgbClr val="64DECF"/>
                </a:solidFill>
                <a:latin typeface="맑은 고딕"/>
                <a:ea typeface="맑은 고딕"/>
                <a:cs typeface="KoPubWorld돋움체 Bold"/>
              </a:rPr>
              <a:t>03</a:t>
            </a:r>
            <a:endParaRPr lang="ko-KR" altLang="en-US" sz="4800" b="1">
              <a:solidFill>
                <a:srgbClr val="64DECF"/>
              </a:solidFill>
              <a:latin typeface="맑은 고딕"/>
              <a:ea typeface="맑은 고딕"/>
              <a:cs typeface="KoPubWorld돋움체 Bold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714341" y="2421227"/>
            <a:ext cx="9662917" cy="510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800">
                <a:solidFill>
                  <a:schemeClr val="tx1">
                    <a:lumMod val="65000"/>
                    <a:lumOff val="35000"/>
                  </a:schemeClr>
                </a:solidFill>
                <a:latin typeface="한컴 말랑말랑 Bold"/>
                <a:ea typeface="한컴 말랑말랑 Bold"/>
                <a:cs typeface="KoPubWorld돋움체 Bold"/>
              </a:rPr>
              <a:t>설계 방법</a:t>
            </a:r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  <a:latin typeface="한컴 말랑말랑 Bold"/>
              <a:ea typeface="한컴 말랑말랑 Bold"/>
              <a:cs typeface="KoPubWorld돋움체 Ligh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14340" y="3510175"/>
            <a:ext cx="966291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800">
                <a:solidFill>
                  <a:schemeClr val="tx1">
                    <a:lumMod val="65000"/>
                    <a:lumOff val="35000"/>
                  </a:schemeClr>
                </a:solidFill>
                <a:latin typeface="한컴 말랑말랑 Bold"/>
                <a:ea typeface="한컴 말랑말랑 Bold"/>
                <a:cs typeface="KoPubWorld돋움체 Light"/>
              </a:rPr>
              <a:t>역할 분담</a:t>
            </a:r>
          </a:p>
        </p:txBody>
      </p:sp>
      <p:sp>
        <p:nvSpPr>
          <p:cNvPr id="32" name="TextBox 30"/>
          <p:cNvSpPr txBox="1"/>
          <p:nvPr/>
        </p:nvSpPr>
        <p:spPr>
          <a:xfrm>
            <a:off x="826648" y="4422385"/>
            <a:ext cx="899599" cy="8239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4800" b="1">
                <a:solidFill>
                  <a:srgbClr val="64DECF"/>
                </a:solidFill>
                <a:latin typeface="맑은 고딕"/>
                <a:ea typeface="맑은 고딕"/>
                <a:cs typeface="KoPubWorld돋움체 Bold"/>
              </a:rPr>
              <a:t>04</a:t>
            </a:r>
          </a:p>
        </p:txBody>
      </p:sp>
      <p:sp>
        <p:nvSpPr>
          <p:cNvPr id="33" name="TextBox 2"/>
          <p:cNvSpPr txBox="1"/>
          <p:nvPr/>
        </p:nvSpPr>
        <p:spPr>
          <a:xfrm>
            <a:off x="1726245" y="4581737"/>
            <a:ext cx="9662918" cy="5122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800">
                <a:solidFill>
                  <a:schemeClr val="tx1">
                    <a:lumMod val="65000"/>
                    <a:lumOff val="35000"/>
                  </a:schemeClr>
                </a:solidFill>
                <a:latin typeface="한컴 말랑말랑 Bold"/>
                <a:ea typeface="한컴 말랑말랑 Bold"/>
                <a:cs typeface="KoPubWorld돋움체 Light"/>
              </a:rPr>
              <a:t>프로젝트 최종 결과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8D9D9645-2F2B-4BB1-B5BA-17C241E6CFC2}"/>
              </a:ext>
            </a:extLst>
          </p:cNvPr>
          <p:cNvSpPr/>
          <p:nvPr/>
        </p:nvSpPr>
        <p:spPr>
          <a:xfrm>
            <a:off x="0" y="0"/>
            <a:ext cx="12213771" cy="29858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BD5C53C-9B19-415C-B6B8-94AEDDE075AC}"/>
              </a:ext>
            </a:extLst>
          </p:cNvPr>
          <p:cNvSpPr/>
          <p:nvPr/>
        </p:nvSpPr>
        <p:spPr>
          <a:xfrm>
            <a:off x="0" y="6559420"/>
            <a:ext cx="12213771" cy="29858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84F941-B1A5-42ED-AD78-B0F57A275C9B}"/>
              </a:ext>
            </a:extLst>
          </p:cNvPr>
          <p:cNvSpPr txBox="1"/>
          <p:nvPr/>
        </p:nvSpPr>
        <p:spPr>
          <a:xfrm>
            <a:off x="3135895" y="2922628"/>
            <a:ext cx="31293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Bold" panose="00000800000000000000" pitchFamily="2" charset="-127"/>
              </a:rPr>
              <a:t>감사합니다</a:t>
            </a:r>
            <a:r>
              <a:rPr lang="en-US" altLang="ko-KR" sz="4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Bold" panose="00000800000000000000" pitchFamily="2" charset="-127"/>
              </a:rPr>
              <a:t>.</a:t>
            </a:r>
            <a:endParaRPr lang="ko-KR" altLang="en-US" sz="44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KoPubWorld돋움체 Light" panose="00000300000000000000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44B66E7-8E1B-4C68-8620-D941855A8802}"/>
              </a:ext>
            </a:extLst>
          </p:cNvPr>
          <p:cNvSpPr/>
          <p:nvPr/>
        </p:nvSpPr>
        <p:spPr>
          <a:xfrm>
            <a:off x="3274992" y="2541180"/>
            <a:ext cx="1838428" cy="29858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49D05D-F78A-4261-97DE-E6F70F97297A}"/>
              </a:ext>
            </a:extLst>
          </p:cNvPr>
          <p:cNvSpPr txBox="1"/>
          <p:nvPr/>
        </p:nvSpPr>
        <p:spPr>
          <a:xfrm>
            <a:off x="3274991" y="2522518"/>
            <a:ext cx="18384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THANK YOU</a:t>
            </a:r>
            <a:endParaRPr lang="ko-KR" altLang="en-US" sz="2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KoPubWorld돋움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712407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213771" cy="29858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0" y="6559420"/>
            <a:ext cx="12213771" cy="29858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457201" y="2544142"/>
            <a:ext cx="172280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9000" b="1" dirty="0">
                <a:solidFill>
                  <a:srgbClr val="64DECF"/>
                </a:solidFill>
                <a:latin typeface="맑은 고딕"/>
                <a:ea typeface="맑은 고딕"/>
                <a:cs typeface="KoPubWorld돋움체 Bold"/>
              </a:rPr>
              <a:t>01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2180008" y="2821141"/>
            <a:ext cx="8784326" cy="9012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5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한컴 말랑말랑 Bold"/>
                <a:ea typeface="한컴 말랑말랑 Bold"/>
                <a:cs typeface="KoPubWorld돋움체 Bold"/>
              </a:rPr>
              <a:t>배경 및 필요성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6" name="그룹 5"/>
          <p:cNvGrpSpPr/>
          <p:nvPr/>
        </p:nvGrpSpPr>
        <p:grpSpPr>
          <a:xfrm>
            <a:off x="557398" y="166095"/>
            <a:ext cx="3657770" cy="830997"/>
            <a:chOff x="3819243" y="188163"/>
            <a:chExt cx="3426797" cy="830997"/>
          </a:xfrm>
        </p:grpSpPr>
        <p:sp>
          <p:nvSpPr>
            <p:cNvPr id="5" name="직사각형 4"/>
            <p:cNvSpPr/>
            <p:nvPr/>
          </p:nvSpPr>
          <p:spPr>
            <a:xfrm>
              <a:off x="4620683" y="326663"/>
              <a:ext cx="2625357" cy="54122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3000">
                  <a:solidFill>
                    <a:schemeClr val="tx1">
                      <a:lumMod val="65000"/>
                      <a:lumOff val="35000"/>
                    </a:schemeClr>
                  </a:solidFill>
                  <a:latin typeface="한컴 말랑말랑 Bold"/>
                  <a:ea typeface="한컴 말랑말랑 Bold"/>
                  <a:cs typeface="KoPubWorld돋움체 Bold"/>
                </a:rPr>
                <a:t>배경 및 필요성</a:t>
              </a:r>
              <a:endParaRPr lang="ko-KR" altLang="en-US" sz="3000">
                <a:solidFill>
                  <a:schemeClr val="tx1">
                    <a:lumMod val="65000"/>
                    <a:lumOff val="35000"/>
                  </a:schemeClr>
                </a:solidFill>
                <a:latin typeface="한컴 말랑말랑 Bold"/>
                <a:ea typeface="한컴 말랑말랑 Bold"/>
                <a:cs typeface="KoPubWorld돋움체 Light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819243" y="188163"/>
              <a:ext cx="899604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4800" b="1" dirty="0">
                  <a:solidFill>
                    <a:srgbClr val="64DECF"/>
                  </a:solidFill>
                  <a:latin typeface="맑은 고딕"/>
                  <a:ea typeface="맑은 고딕"/>
                  <a:cs typeface="KoPubWorld돋움체 Bold"/>
                </a:rPr>
                <a:t>01</a:t>
              </a:r>
            </a:p>
          </p:txBody>
        </p:sp>
      </p:grpSp>
      <p:graphicFrame>
        <p:nvGraphicFramePr>
          <p:cNvPr id="2" name="차트 1"/>
          <p:cNvGraphicFramePr/>
          <p:nvPr/>
        </p:nvGraphicFramePr>
        <p:xfrm>
          <a:off x="557400" y="1102006"/>
          <a:ext cx="3909092" cy="491193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557400" y="6013937"/>
            <a:ext cx="167053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200"/>
              <a:t>자료</a:t>
            </a:r>
            <a:r>
              <a:rPr lang="en-US" altLang="ko-KR" sz="1200"/>
              <a:t>: </a:t>
            </a:r>
            <a:r>
              <a:rPr lang="ko-KR" altLang="en-US" sz="1200"/>
              <a:t>통계청</a:t>
            </a:r>
          </a:p>
        </p:txBody>
      </p:sp>
      <p:graphicFrame>
        <p:nvGraphicFramePr>
          <p:cNvPr id="4" name="차트 3"/>
          <p:cNvGraphicFramePr/>
          <p:nvPr/>
        </p:nvGraphicFramePr>
        <p:xfrm>
          <a:off x="1392669" y="1580662"/>
          <a:ext cx="3455379" cy="1848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사각형: 둥근 모서리 8"/>
          <p:cNvSpPr/>
          <p:nvPr/>
        </p:nvSpPr>
        <p:spPr>
          <a:xfrm>
            <a:off x="4848048" y="1916801"/>
            <a:ext cx="6603395" cy="588030"/>
          </a:xfrm>
          <a:prstGeom prst="roundRect">
            <a:avLst>
              <a:gd name="adj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just">
              <a:defRPr/>
            </a:pPr>
            <a:r>
              <a:rPr lang="ko-KR" altLang="en-US" sz="2000" dirty="0">
                <a:solidFill>
                  <a:schemeClr val="tx1"/>
                </a:solidFill>
                <a:latin typeface="한컴 말랑말랑 Bold"/>
                <a:ea typeface="한컴 말랑말랑 Bold"/>
              </a:rPr>
              <a:t>매년 농업 인구수 감소</a:t>
            </a:r>
            <a:r>
              <a:rPr lang="en-US" altLang="ko-KR" sz="2000" dirty="0">
                <a:solidFill>
                  <a:schemeClr val="tx1"/>
                </a:solidFill>
                <a:latin typeface="한컴 말랑말랑 Bold"/>
                <a:ea typeface="한컴 말랑말랑 Bold"/>
              </a:rPr>
              <a:t>	     </a:t>
            </a:r>
            <a:r>
              <a:rPr lang="ko-KR" altLang="en-US" sz="2000" dirty="0">
                <a:solidFill>
                  <a:schemeClr val="tx1"/>
                </a:solidFill>
                <a:latin typeface="한컴 말랑말랑 Bold"/>
                <a:ea typeface="한컴 말랑말랑 Bold"/>
              </a:rPr>
              <a:t>농촌 고령인구 비율 증가</a:t>
            </a:r>
          </a:p>
        </p:txBody>
      </p:sp>
      <p:sp>
        <p:nvSpPr>
          <p:cNvPr id="13" name="화살표: 아래쪽 12"/>
          <p:cNvSpPr/>
          <p:nvPr/>
        </p:nvSpPr>
        <p:spPr>
          <a:xfrm>
            <a:off x="7963416" y="2663730"/>
            <a:ext cx="531625" cy="430739"/>
          </a:xfrm>
          <a:prstGeom prst="downArrow">
            <a:avLst>
              <a:gd name="adj1" fmla="val 52040"/>
              <a:gd name="adj2" fmla="val 50000"/>
            </a:avLst>
          </a:prstGeom>
          <a:solidFill>
            <a:srgbClr val="64DEC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 rot="16200000">
            <a:off x="10560739" y="2015020"/>
            <a:ext cx="488561" cy="451647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 rot="5400000" flipV="1">
            <a:off x="7263448" y="1946001"/>
            <a:ext cx="514069" cy="506133"/>
          </a:xfrm>
          <a:prstGeom prst="rect">
            <a:avLst/>
          </a:prstGeom>
        </p:spPr>
      </p:pic>
      <p:sp>
        <p:nvSpPr>
          <p:cNvPr id="20" name="사각형: 둥근 모서리 19"/>
          <p:cNvSpPr/>
          <p:nvPr/>
        </p:nvSpPr>
        <p:spPr>
          <a:xfrm>
            <a:off x="4848048" y="3228000"/>
            <a:ext cx="6786551" cy="588030"/>
          </a:xfrm>
          <a:prstGeom prst="roundRect">
            <a:avLst>
              <a:gd name="adj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2000" dirty="0">
                <a:solidFill>
                  <a:schemeClr val="tx1"/>
                </a:solidFill>
                <a:latin typeface="한컴 말랑말랑 Bold"/>
                <a:ea typeface="한컴 말랑말랑 Bold"/>
              </a:rPr>
              <a:t>노동력 부족</a:t>
            </a:r>
            <a:r>
              <a:rPr lang="en-US" altLang="ko-KR" sz="2000" dirty="0">
                <a:solidFill>
                  <a:schemeClr val="tx1"/>
                </a:solidFill>
                <a:latin typeface="한컴 말랑말랑 Bold"/>
                <a:ea typeface="한컴 말랑말랑 Bold"/>
              </a:rPr>
              <a:t>, </a:t>
            </a:r>
            <a:r>
              <a:rPr lang="ko-KR" altLang="en-US" sz="2000" dirty="0">
                <a:solidFill>
                  <a:schemeClr val="tx1"/>
                </a:solidFill>
                <a:latin typeface="한컴 말랑말랑 Bold"/>
                <a:ea typeface="한컴 말랑말랑 Bold"/>
              </a:rPr>
              <a:t>인건비 상승</a:t>
            </a:r>
            <a:r>
              <a:rPr lang="en-US" altLang="ko-KR" sz="2000" dirty="0">
                <a:solidFill>
                  <a:schemeClr val="tx1"/>
                </a:solidFill>
                <a:latin typeface="한컴 말랑말랑 Bold"/>
                <a:ea typeface="한컴 말랑말랑 Bold"/>
              </a:rPr>
              <a:t>, </a:t>
            </a:r>
            <a:r>
              <a:rPr lang="ko-KR" altLang="en-US" sz="2000" dirty="0">
                <a:solidFill>
                  <a:schemeClr val="tx1"/>
                </a:solidFill>
                <a:latin typeface="한컴 말랑말랑 Bold"/>
                <a:ea typeface="한컴 말랑말랑 Bold"/>
              </a:rPr>
              <a:t>생산성 하락</a:t>
            </a:r>
            <a:endParaRPr lang="en-US" altLang="ko-KR" sz="2000" dirty="0">
              <a:solidFill>
                <a:schemeClr val="tx1"/>
              </a:solidFill>
              <a:latin typeface="한컴 말랑말랑 Bold"/>
              <a:ea typeface="한컴 말랑말랑 Bold"/>
            </a:endParaRPr>
          </a:p>
        </p:txBody>
      </p:sp>
      <p:sp>
        <p:nvSpPr>
          <p:cNvPr id="21" name="화살표: 아래쪽 20"/>
          <p:cNvSpPr/>
          <p:nvPr/>
        </p:nvSpPr>
        <p:spPr>
          <a:xfrm>
            <a:off x="7987605" y="3981987"/>
            <a:ext cx="531625" cy="430739"/>
          </a:xfrm>
          <a:prstGeom prst="downArrow">
            <a:avLst>
              <a:gd name="adj1" fmla="val 52040"/>
              <a:gd name="adj2" fmla="val 50000"/>
            </a:avLst>
          </a:prstGeom>
          <a:solidFill>
            <a:srgbClr val="64DEC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2" name="사각형: 둥근 모서리 21"/>
          <p:cNvSpPr/>
          <p:nvPr/>
        </p:nvSpPr>
        <p:spPr>
          <a:xfrm>
            <a:off x="4848047" y="4546257"/>
            <a:ext cx="6786551" cy="588030"/>
          </a:xfrm>
          <a:prstGeom prst="roundRect">
            <a:avLst>
              <a:gd name="adj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2000" dirty="0">
                <a:solidFill>
                  <a:schemeClr val="tx1"/>
                </a:solidFill>
                <a:latin typeface="한컴 말랑말랑 Bold"/>
                <a:ea typeface="한컴 말랑말랑 Bold"/>
              </a:rPr>
              <a:t>농산물 가격 상승</a:t>
            </a:r>
            <a:endParaRPr lang="en-US" altLang="ko-KR" sz="2000" dirty="0">
              <a:solidFill>
                <a:schemeClr val="tx1"/>
              </a:solidFill>
              <a:latin typeface="한컴 말랑말랑 Bold"/>
              <a:ea typeface="한컴 말랑말랑 Bol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74" name="그룹 73"/>
          <p:cNvGrpSpPr/>
          <p:nvPr/>
        </p:nvGrpSpPr>
        <p:grpSpPr>
          <a:xfrm>
            <a:off x="557400" y="166096"/>
            <a:ext cx="5160880" cy="830997"/>
            <a:chOff x="3819245" y="188164"/>
            <a:chExt cx="5160880" cy="830997"/>
          </a:xfrm>
        </p:grpSpPr>
        <p:sp>
          <p:nvSpPr>
            <p:cNvPr id="75" name="직사각형 74"/>
            <p:cNvSpPr/>
            <p:nvPr/>
          </p:nvSpPr>
          <p:spPr>
            <a:xfrm>
              <a:off x="4679055" y="326664"/>
              <a:ext cx="4301070" cy="5412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3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한컴 말랑말랑 Bold"/>
                  <a:ea typeface="한컴 말랑말랑 Bold"/>
                  <a:cs typeface="KoPubWorld돋움체 Bold"/>
                </a:rPr>
                <a:t>배경 및 필요성</a:t>
              </a: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3819245" y="188164"/>
              <a:ext cx="899605" cy="83099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4800" b="1" dirty="0">
                  <a:solidFill>
                    <a:srgbClr val="64DECF"/>
                  </a:solidFill>
                  <a:latin typeface="맑은 고딕"/>
                  <a:ea typeface="맑은 고딕"/>
                  <a:cs typeface="KoPubWorld돋움체 Bold"/>
                </a:rPr>
                <a:t>01</a:t>
              </a:r>
            </a:p>
          </p:txBody>
        </p:sp>
      </p:grpSp>
      <p:sp>
        <p:nvSpPr>
          <p:cNvPr id="2055" name="직사각형 74"/>
          <p:cNvSpPr/>
          <p:nvPr/>
        </p:nvSpPr>
        <p:spPr>
          <a:xfrm>
            <a:off x="565092" y="1232030"/>
            <a:ext cx="11052121" cy="3662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040" lvl="0" indent="-257040">
              <a:buFont typeface="Arial"/>
              <a:buChar char="•"/>
              <a:defRPr/>
            </a:pPr>
            <a:r>
              <a:rPr lang="ko-KR" altLang="en-US">
                <a:solidFill>
                  <a:schemeClr val="tx1">
                    <a:lumMod val="65000"/>
                    <a:lumOff val="35000"/>
                  </a:schemeClr>
                </a:solidFill>
                <a:latin typeface="한컴 말랑말랑 Bold"/>
                <a:ea typeface="한컴 말랑말랑 Bold"/>
                <a:cs typeface="KoPubWorld돋움체 Bold"/>
              </a:rPr>
              <a:t>스마트팜은 점차 발전되어 가고 있는 상황</a:t>
            </a:r>
          </a:p>
        </p:txBody>
      </p:sp>
      <p:pic>
        <p:nvPicPr>
          <p:cNvPr id="2056" name="그림 205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79634" y="1648848"/>
            <a:ext cx="9119905" cy="4653453"/>
          </a:xfrm>
          <a:prstGeom prst="rect">
            <a:avLst/>
          </a:prstGeom>
        </p:spPr>
      </p:pic>
      <p:sp>
        <p:nvSpPr>
          <p:cNvPr id="2057" name="TextBox 2"/>
          <p:cNvSpPr txBox="1"/>
          <p:nvPr/>
        </p:nvSpPr>
        <p:spPr>
          <a:xfrm>
            <a:off x="666018" y="6448409"/>
            <a:ext cx="1670538" cy="2671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200"/>
              <a:t>자료</a:t>
            </a:r>
            <a:r>
              <a:rPr lang="en-US" altLang="ko-KR" sz="1200"/>
              <a:t>: </a:t>
            </a:r>
            <a:r>
              <a:rPr lang="ko-KR" altLang="en-US" sz="1200"/>
              <a:t>농림축산식품부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055" name="직사각형 74"/>
          <p:cNvSpPr/>
          <p:nvPr/>
        </p:nvSpPr>
        <p:spPr>
          <a:xfrm>
            <a:off x="565092" y="1232030"/>
            <a:ext cx="11052121" cy="3662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040" lvl="0" indent="-257040">
              <a:buFont typeface="Arial"/>
              <a:buChar char="•"/>
              <a:defRPr/>
            </a:pPr>
            <a:r>
              <a:rPr lang="ko-KR" altLang="en-US">
                <a:solidFill>
                  <a:schemeClr val="tx1">
                    <a:lumMod val="65000"/>
                    <a:lumOff val="35000"/>
                  </a:schemeClr>
                </a:solidFill>
                <a:latin typeface="한컴 말랑말랑 Bold"/>
                <a:ea typeface="한컴 말랑말랑 Bold"/>
                <a:cs typeface="KoPubWorld돋움체 Bold"/>
              </a:rPr>
              <a:t>스마트팜은 비닐하우스 뿐만 아니라 다양한 분야로 발전하고 있는 상황</a:t>
            </a:r>
          </a:p>
        </p:txBody>
      </p:sp>
      <p:sp>
        <p:nvSpPr>
          <p:cNvPr id="2057" name="TextBox 2"/>
          <p:cNvSpPr txBox="1"/>
          <p:nvPr/>
        </p:nvSpPr>
        <p:spPr>
          <a:xfrm>
            <a:off x="749570" y="5830119"/>
            <a:ext cx="1670538" cy="2671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200"/>
              <a:t>자료</a:t>
            </a:r>
            <a:r>
              <a:rPr lang="en-US" altLang="ko-KR" sz="1200"/>
              <a:t>: </a:t>
            </a:r>
            <a:r>
              <a:rPr lang="ko-KR" altLang="en-US" sz="1200"/>
              <a:t>스마트팜코리아</a:t>
            </a:r>
          </a:p>
        </p:txBody>
      </p:sp>
      <p:pic>
        <p:nvPicPr>
          <p:cNvPr id="2058" name="그림 205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88173" y="2110398"/>
            <a:ext cx="10401034" cy="3364109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8D458AD5-B698-06F1-DB5D-7CC1A9C2F9F5}"/>
              </a:ext>
            </a:extLst>
          </p:cNvPr>
          <p:cNvGrpSpPr/>
          <p:nvPr/>
        </p:nvGrpSpPr>
        <p:grpSpPr>
          <a:xfrm>
            <a:off x="557400" y="166096"/>
            <a:ext cx="5160880" cy="830997"/>
            <a:chOff x="3819245" y="188164"/>
            <a:chExt cx="5160880" cy="830997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30D89D24-2674-1E56-7FBD-974D74EBC2D9}"/>
                </a:ext>
              </a:extLst>
            </p:cNvPr>
            <p:cNvSpPr/>
            <p:nvPr/>
          </p:nvSpPr>
          <p:spPr>
            <a:xfrm>
              <a:off x="4679055" y="326664"/>
              <a:ext cx="4301070" cy="5412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3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한컴 말랑말랑 Bold"/>
                  <a:ea typeface="한컴 말랑말랑 Bold"/>
                  <a:cs typeface="KoPubWorld돋움체 Bold"/>
                </a:rPr>
                <a:t>배경 및 필요성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17E38FD-5CDB-3F95-8864-8FFA70FB4F32}"/>
                </a:ext>
              </a:extLst>
            </p:cNvPr>
            <p:cNvSpPr txBox="1"/>
            <p:nvPr/>
          </p:nvSpPr>
          <p:spPr>
            <a:xfrm>
              <a:off x="3819245" y="188164"/>
              <a:ext cx="899605" cy="83099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4800" b="1" dirty="0">
                  <a:solidFill>
                    <a:srgbClr val="64DECF"/>
                  </a:solidFill>
                  <a:latin typeface="맑은 고딕"/>
                  <a:ea typeface="맑은 고딕"/>
                  <a:cs typeface="KoPubWorld돋움체 Bold"/>
                </a:rPr>
                <a:t>01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8D9D9645-2F2B-4BB1-B5BA-17C241E6CFC2}"/>
              </a:ext>
            </a:extLst>
          </p:cNvPr>
          <p:cNvSpPr/>
          <p:nvPr/>
        </p:nvSpPr>
        <p:spPr>
          <a:xfrm>
            <a:off x="0" y="0"/>
            <a:ext cx="12213771" cy="29858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BD5C53C-9B19-415C-B6B8-94AEDDE075AC}"/>
              </a:ext>
            </a:extLst>
          </p:cNvPr>
          <p:cNvSpPr/>
          <p:nvPr/>
        </p:nvSpPr>
        <p:spPr>
          <a:xfrm>
            <a:off x="0" y="6559420"/>
            <a:ext cx="12213771" cy="29858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084F941-B1A5-42ED-AD78-B0F57A275C9B}"/>
              </a:ext>
            </a:extLst>
          </p:cNvPr>
          <p:cNvSpPr txBox="1"/>
          <p:nvPr/>
        </p:nvSpPr>
        <p:spPr>
          <a:xfrm>
            <a:off x="457201" y="2544142"/>
            <a:ext cx="172280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0" b="1" dirty="0">
                <a:solidFill>
                  <a:srgbClr val="64DEC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Bold" panose="00000800000000000000" pitchFamily="2" charset="-127"/>
              </a:rPr>
              <a:t>02</a:t>
            </a:r>
            <a:endParaRPr lang="ko-KR" altLang="en-US" sz="9000" b="1" dirty="0">
              <a:solidFill>
                <a:srgbClr val="64DEC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4227408-6E90-3952-CD54-5A4B5D250C3F}"/>
              </a:ext>
            </a:extLst>
          </p:cNvPr>
          <p:cNvSpPr txBox="1"/>
          <p:nvPr/>
        </p:nvSpPr>
        <p:spPr>
          <a:xfrm>
            <a:off x="2180008" y="2821141"/>
            <a:ext cx="93939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KoPubWorld돋움체 Bold" panose="00000800000000000000" pitchFamily="2" charset="-127"/>
              </a:rPr>
              <a:t>설계 방법</a:t>
            </a:r>
          </a:p>
        </p:txBody>
      </p:sp>
    </p:spTree>
    <p:extLst>
      <p:ext uri="{BB962C8B-B14F-4D97-AF65-F5344CB8AC3E}">
        <p14:creationId xmlns:p14="http://schemas.microsoft.com/office/powerpoint/2010/main" val="3270050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74" name="그룹 73"/>
          <p:cNvGrpSpPr/>
          <p:nvPr/>
        </p:nvGrpSpPr>
        <p:grpSpPr>
          <a:xfrm>
            <a:off x="557400" y="166097"/>
            <a:ext cx="5990156" cy="830997"/>
            <a:chOff x="3819245" y="188165"/>
            <a:chExt cx="5990156" cy="830997"/>
          </a:xfrm>
        </p:grpSpPr>
        <p:sp>
          <p:nvSpPr>
            <p:cNvPr id="75" name="직사각형 74"/>
            <p:cNvSpPr/>
            <p:nvPr/>
          </p:nvSpPr>
          <p:spPr>
            <a:xfrm>
              <a:off x="4620687" y="326664"/>
              <a:ext cx="5188714" cy="5412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3000">
                  <a:solidFill>
                    <a:schemeClr val="tx1">
                      <a:lumMod val="65000"/>
                      <a:lumOff val="35000"/>
                    </a:schemeClr>
                  </a:solidFill>
                  <a:latin typeface="한컴 말랑말랑 Bold"/>
                  <a:ea typeface="한컴 말랑말랑 Bold"/>
                  <a:cs typeface="KoPubWorld돋움체 Bold"/>
                </a:rPr>
                <a:t>설계 방법</a:t>
              </a:r>
              <a:endParaRPr lang="ko-KR" altLang="en-US" sz="3000">
                <a:solidFill>
                  <a:schemeClr val="tx1">
                    <a:lumMod val="65000"/>
                    <a:lumOff val="35000"/>
                  </a:schemeClr>
                </a:solidFill>
                <a:latin typeface="한컴 말랑말랑 Bold"/>
                <a:ea typeface="한컴 말랑말랑 Bold"/>
                <a:cs typeface="KoPubWorld돋움체 Light"/>
              </a:endParaRP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3819245" y="188165"/>
              <a:ext cx="899605" cy="83099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4800" b="1">
                  <a:solidFill>
                    <a:srgbClr val="64DECF"/>
                  </a:solidFill>
                  <a:latin typeface="맑은 고딕"/>
                  <a:ea typeface="맑은 고딕"/>
                  <a:cs typeface="KoPubWorld돋움체 Bold"/>
                </a:rPr>
                <a:t>02</a:t>
              </a:r>
              <a:endParaRPr lang="ko-KR" altLang="en-US" sz="4800" b="1">
                <a:solidFill>
                  <a:srgbClr val="64DECF"/>
                </a:solidFill>
                <a:latin typeface="맑은 고딕"/>
                <a:ea typeface="맑은 고딕"/>
                <a:cs typeface="KoPubWorld돋움체 Bold"/>
              </a:endParaRPr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557400" y="1799011"/>
            <a:ext cx="1726811" cy="1726811"/>
            <a:chOff x="557400" y="1799011"/>
            <a:chExt cx="1726811" cy="1726811"/>
          </a:xfrm>
          <a:effectLst/>
        </p:grpSpPr>
        <p:sp>
          <p:nvSpPr>
            <p:cNvPr id="2" name="타원 1"/>
            <p:cNvSpPr/>
            <p:nvPr/>
          </p:nvSpPr>
          <p:spPr>
            <a:xfrm>
              <a:off x="557400" y="1799011"/>
              <a:ext cx="1726811" cy="1726811"/>
            </a:xfrm>
            <a:prstGeom prst="ellipse">
              <a:avLst/>
            </a:prstGeom>
            <a:solidFill>
              <a:srgbClr val="64DE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78780" y="2154583"/>
              <a:ext cx="1284051" cy="100581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sz="3000">
                  <a:solidFill>
                    <a:schemeClr val="bg1"/>
                  </a:solidFill>
                  <a:latin typeface="한컴 말랑말랑 Bold"/>
                  <a:ea typeface="한컴 말랑말랑 Bold"/>
                </a:rPr>
                <a:t>데이터 수집</a:t>
              </a:r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3047681" y="1799010"/>
            <a:ext cx="1726811" cy="1726811"/>
            <a:chOff x="3047681" y="1799010"/>
            <a:chExt cx="1726811" cy="1726811"/>
          </a:xfrm>
          <a:effectLst/>
        </p:grpSpPr>
        <p:sp>
          <p:nvSpPr>
            <p:cNvPr id="5" name="타원 4"/>
            <p:cNvSpPr/>
            <p:nvPr/>
          </p:nvSpPr>
          <p:spPr>
            <a:xfrm>
              <a:off x="3047681" y="1799010"/>
              <a:ext cx="1726811" cy="1726811"/>
            </a:xfrm>
            <a:prstGeom prst="ellipse">
              <a:avLst/>
            </a:prstGeom>
            <a:solidFill>
              <a:srgbClr val="64DE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159970" y="2172501"/>
              <a:ext cx="1502231" cy="99741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sz="3000">
                  <a:solidFill>
                    <a:schemeClr val="bg1"/>
                  </a:solidFill>
                  <a:latin typeface="한컴 말랑말랑 Bold"/>
                  <a:ea typeface="한컴 말랑말랑 Bold"/>
                </a:rPr>
                <a:t>스마트팜 모델링</a:t>
              </a:r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5537962" y="1831492"/>
            <a:ext cx="1726811" cy="1726811"/>
            <a:chOff x="8028243" y="1702189"/>
            <a:chExt cx="1726811" cy="1726811"/>
          </a:xfrm>
          <a:effectLst/>
        </p:grpSpPr>
        <p:sp>
          <p:nvSpPr>
            <p:cNvPr id="7" name="타원 6"/>
            <p:cNvSpPr/>
            <p:nvPr/>
          </p:nvSpPr>
          <p:spPr>
            <a:xfrm>
              <a:off x="8028243" y="1702189"/>
              <a:ext cx="1726811" cy="1726811"/>
            </a:xfrm>
            <a:prstGeom prst="ellipse">
              <a:avLst/>
            </a:prstGeom>
            <a:solidFill>
              <a:srgbClr val="64DE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140532" y="2077124"/>
              <a:ext cx="1502231" cy="100159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sz="3000">
                  <a:solidFill>
                    <a:schemeClr val="bg1"/>
                  </a:solidFill>
                  <a:latin typeface="한컴 말랑말랑 Bold"/>
                  <a:ea typeface="한컴 말랑말랑 Bold"/>
                </a:rPr>
                <a:t>온</a:t>
              </a:r>
              <a:r>
                <a:rPr lang="en-US" altLang="ko-KR" sz="3000">
                  <a:solidFill>
                    <a:schemeClr val="bg1"/>
                  </a:solidFill>
                  <a:latin typeface="한컴 말랑말랑 Bold"/>
                  <a:ea typeface="한컴 말랑말랑 Bold"/>
                </a:rPr>
                <a:t>/</a:t>
              </a:r>
              <a:r>
                <a:rPr lang="ko-KR" altLang="en-US" sz="3000">
                  <a:solidFill>
                    <a:schemeClr val="bg1"/>
                  </a:solidFill>
                  <a:latin typeface="한컴 말랑말랑 Bold"/>
                  <a:ea typeface="한컴 말랑말랑 Bold"/>
                </a:rPr>
                <a:t>습도</a:t>
              </a:r>
            </a:p>
            <a:p>
              <a:pPr algn="ctr">
                <a:defRPr/>
              </a:pPr>
              <a:r>
                <a:rPr lang="ko-KR" altLang="en-US" sz="3000">
                  <a:solidFill>
                    <a:schemeClr val="bg1"/>
                  </a:solidFill>
                  <a:latin typeface="한컴 말랑말랑 Bold"/>
                  <a:ea typeface="한컴 말랑말랑 Bold"/>
                </a:rPr>
                <a:t>예측</a:t>
              </a:r>
            </a:p>
          </p:txBody>
        </p:sp>
      </p:grpSp>
      <p:sp>
        <p:nvSpPr>
          <p:cNvPr id="16" name="직사각형 15"/>
          <p:cNvSpPr/>
          <p:nvPr/>
        </p:nvSpPr>
        <p:spPr>
          <a:xfrm flipV="1">
            <a:off x="557400" y="1610722"/>
            <a:ext cx="6707373" cy="45719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5537962" y="1195684"/>
            <a:ext cx="17996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>
                <a:latin typeface="한컴 말랑말랑 Bold"/>
                <a:ea typeface="한컴 말랑말랑 Bold"/>
              </a:rPr>
              <a:t>캡스톤 디자인</a:t>
            </a:r>
            <a:r>
              <a:rPr lang="en-US" altLang="ko-KR">
                <a:latin typeface="한컴 말랑말랑 Bold"/>
                <a:ea typeface="한컴 말랑말랑 Bold"/>
              </a:rPr>
              <a:t>1</a:t>
            </a:r>
            <a:endParaRPr lang="ko-KR" altLang="en-US">
              <a:latin typeface="한컴 말랑말랑 Bold"/>
              <a:ea typeface="한컴 말랑말랑 Bold"/>
            </a:endParaRPr>
          </a:p>
        </p:txBody>
      </p:sp>
      <p:sp>
        <p:nvSpPr>
          <p:cNvPr id="66" name="직사각형 65"/>
          <p:cNvSpPr/>
          <p:nvPr/>
        </p:nvSpPr>
        <p:spPr>
          <a:xfrm flipV="1">
            <a:off x="4377446" y="4195582"/>
            <a:ext cx="6832739" cy="45720"/>
          </a:xfrm>
          <a:prstGeom prst="rect">
            <a:avLst/>
          </a:prstGeom>
          <a:solidFill>
            <a:srgbClr val="26B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7" name="TextBox 66"/>
          <p:cNvSpPr txBox="1"/>
          <p:nvPr/>
        </p:nvSpPr>
        <p:spPr>
          <a:xfrm>
            <a:off x="9483375" y="3819573"/>
            <a:ext cx="17996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>
                <a:latin typeface="한컴 말랑말랑 Bold"/>
                <a:ea typeface="한컴 말랑말랑 Bold"/>
              </a:rPr>
              <a:t>캡스톤 디자인</a:t>
            </a:r>
            <a:r>
              <a:rPr lang="en-US" altLang="ko-KR">
                <a:latin typeface="한컴 말랑말랑 Bold"/>
                <a:ea typeface="한컴 말랑말랑 Bold"/>
              </a:rPr>
              <a:t>2</a:t>
            </a:r>
            <a:endParaRPr lang="ko-KR" altLang="en-US">
              <a:latin typeface="한컴 말랑말랑 Bold"/>
              <a:ea typeface="한컴 말랑말랑 Bold"/>
            </a:endParaRPr>
          </a:p>
        </p:txBody>
      </p:sp>
      <p:cxnSp>
        <p:nvCxnSpPr>
          <p:cNvPr id="69" name="직선 화살표 연결선 68"/>
          <p:cNvCxnSpPr>
            <a:stCxn id="2" idx="6"/>
            <a:endCxn id="5" idx="2"/>
          </p:cNvCxnSpPr>
          <p:nvPr/>
        </p:nvCxnSpPr>
        <p:spPr>
          <a:xfrm flipV="1">
            <a:off x="2284211" y="2662416"/>
            <a:ext cx="763470" cy="1"/>
          </a:xfrm>
          <a:prstGeom prst="straightConnector1">
            <a:avLst/>
          </a:prstGeom>
          <a:ln w="38100">
            <a:solidFill>
              <a:srgbClr val="64DEC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화살표 연결선 69"/>
          <p:cNvCxnSpPr/>
          <p:nvPr/>
        </p:nvCxnSpPr>
        <p:spPr>
          <a:xfrm flipV="1">
            <a:off x="4778805" y="2662413"/>
            <a:ext cx="763470" cy="1"/>
          </a:xfrm>
          <a:prstGeom prst="straightConnector1">
            <a:avLst/>
          </a:prstGeom>
          <a:ln w="38100">
            <a:solidFill>
              <a:srgbClr val="64DEC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" name="그룹 71"/>
          <p:cNvGrpSpPr/>
          <p:nvPr/>
        </p:nvGrpSpPr>
        <p:grpSpPr>
          <a:xfrm>
            <a:off x="4377446" y="4392645"/>
            <a:ext cx="1726811" cy="1726811"/>
            <a:chOff x="557400" y="1799011"/>
            <a:chExt cx="1726811" cy="1726811"/>
          </a:xfrm>
          <a:effectLst/>
        </p:grpSpPr>
        <p:sp>
          <p:nvSpPr>
            <p:cNvPr id="73" name="타원 72"/>
            <p:cNvSpPr/>
            <p:nvPr/>
          </p:nvSpPr>
          <p:spPr>
            <a:xfrm>
              <a:off x="557400" y="1799011"/>
              <a:ext cx="1726811" cy="1726811"/>
            </a:xfrm>
            <a:prstGeom prst="ellipse">
              <a:avLst/>
            </a:prstGeom>
            <a:solidFill>
              <a:srgbClr val="26B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778780" y="2154583"/>
              <a:ext cx="1284051" cy="10029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sz="3000">
                  <a:solidFill>
                    <a:schemeClr val="bg1"/>
                  </a:solidFill>
                  <a:latin typeface="한컴 말랑말랑 Bold"/>
                  <a:ea typeface="한컴 말랑말랑 Bold"/>
                </a:rPr>
                <a:t>온</a:t>
              </a:r>
              <a:r>
                <a:rPr lang="en-US" altLang="ko-KR" sz="3000">
                  <a:solidFill>
                    <a:schemeClr val="bg1"/>
                  </a:solidFill>
                  <a:latin typeface="한컴 말랑말랑 Bold"/>
                  <a:ea typeface="한컴 말랑말랑 Bold"/>
                </a:rPr>
                <a:t>/</a:t>
              </a:r>
              <a:r>
                <a:rPr lang="ko-KR" altLang="en-US" sz="3000">
                  <a:solidFill>
                    <a:schemeClr val="bg1"/>
                  </a:solidFill>
                  <a:latin typeface="한컴 말랑말랑 Bold"/>
                  <a:ea typeface="한컴 말랑말랑 Bold"/>
                </a:rPr>
                <a:t>습도</a:t>
              </a:r>
            </a:p>
            <a:p>
              <a:pPr algn="ctr">
                <a:defRPr/>
              </a:pPr>
              <a:r>
                <a:rPr lang="ko-KR" altLang="en-US" sz="3000">
                  <a:solidFill>
                    <a:schemeClr val="bg1"/>
                  </a:solidFill>
                  <a:latin typeface="한컴 말랑말랑 Bold"/>
                  <a:ea typeface="한컴 말랑말랑 Bold"/>
                </a:rPr>
                <a:t>예측</a:t>
              </a:r>
            </a:p>
          </p:txBody>
        </p:sp>
      </p:grpSp>
      <p:grpSp>
        <p:nvGrpSpPr>
          <p:cNvPr id="78" name="그룹 77"/>
          <p:cNvGrpSpPr/>
          <p:nvPr/>
        </p:nvGrpSpPr>
        <p:grpSpPr>
          <a:xfrm>
            <a:off x="6867727" y="4392644"/>
            <a:ext cx="1726811" cy="1726811"/>
            <a:chOff x="3047681" y="1799010"/>
            <a:chExt cx="1726811" cy="1726811"/>
          </a:xfrm>
          <a:effectLst/>
        </p:grpSpPr>
        <p:sp>
          <p:nvSpPr>
            <p:cNvPr id="79" name="타원 78"/>
            <p:cNvSpPr/>
            <p:nvPr/>
          </p:nvSpPr>
          <p:spPr>
            <a:xfrm>
              <a:off x="3047681" y="1799010"/>
              <a:ext cx="1726811" cy="1726811"/>
            </a:xfrm>
            <a:prstGeom prst="ellipse">
              <a:avLst/>
            </a:prstGeom>
            <a:solidFill>
              <a:srgbClr val="26B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3159970" y="2039166"/>
              <a:ext cx="1502231" cy="118507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sz="2400">
                  <a:solidFill>
                    <a:schemeClr val="bg1"/>
                  </a:solidFill>
                  <a:latin typeface="한컴 말랑말랑 Bold"/>
                  <a:ea typeface="한컴 말랑말랑 Bold"/>
                </a:rPr>
                <a:t>실제</a:t>
              </a:r>
            </a:p>
            <a:p>
              <a:pPr algn="ctr">
                <a:defRPr/>
              </a:pPr>
              <a:r>
                <a:rPr lang="ko-KR" altLang="en-US" sz="2400">
                  <a:solidFill>
                    <a:schemeClr val="bg1"/>
                  </a:solidFill>
                  <a:latin typeface="한컴 말랑말랑 Bold"/>
                  <a:ea typeface="한컴 말랑말랑 Bold"/>
                </a:rPr>
                <a:t>비닐하우스적용</a:t>
              </a:r>
            </a:p>
          </p:txBody>
        </p:sp>
      </p:grpSp>
      <p:grpSp>
        <p:nvGrpSpPr>
          <p:cNvPr id="88" name="그룹 87"/>
          <p:cNvGrpSpPr/>
          <p:nvPr/>
        </p:nvGrpSpPr>
        <p:grpSpPr>
          <a:xfrm>
            <a:off x="9358008" y="4392641"/>
            <a:ext cx="1726811" cy="1726811"/>
            <a:chOff x="3047681" y="1799010"/>
            <a:chExt cx="1726811" cy="1726811"/>
          </a:xfrm>
          <a:effectLst/>
        </p:grpSpPr>
        <p:sp>
          <p:nvSpPr>
            <p:cNvPr id="89" name="타원 88"/>
            <p:cNvSpPr/>
            <p:nvPr/>
          </p:nvSpPr>
          <p:spPr>
            <a:xfrm>
              <a:off x="3047681" y="1799010"/>
              <a:ext cx="1726811" cy="1726811"/>
            </a:xfrm>
            <a:prstGeom prst="ellipse">
              <a:avLst/>
            </a:prstGeom>
            <a:solidFill>
              <a:srgbClr val="26B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3159971" y="2385416"/>
              <a:ext cx="1502231" cy="54354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sz="3000">
                  <a:solidFill>
                    <a:schemeClr val="bg1"/>
                  </a:solidFill>
                  <a:latin typeface="한컴 말랑말랑 Bold"/>
                  <a:ea typeface="한컴 말랑말랑 Bold"/>
                </a:rPr>
                <a:t>서비스</a:t>
              </a:r>
            </a:p>
          </p:txBody>
        </p:sp>
      </p:grpSp>
      <p:cxnSp>
        <p:nvCxnSpPr>
          <p:cNvPr id="91" name="직선 화살표 연결선 90"/>
          <p:cNvCxnSpPr/>
          <p:nvPr/>
        </p:nvCxnSpPr>
        <p:spPr>
          <a:xfrm flipV="1">
            <a:off x="6104255" y="5255772"/>
            <a:ext cx="763470" cy="1"/>
          </a:xfrm>
          <a:prstGeom prst="straightConnector1">
            <a:avLst/>
          </a:prstGeom>
          <a:ln w="38100">
            <a:solidFill>
              <a:srgbClr val="26B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화살표 연결선 91"/>
          <p:cNvCxnSpPr/>
          <p:nvPr/>
        </p:nvCxnSpPr>
        <p:spPr>
          <a:xfrm flipV="1">
            <a:off x="8594536" y="5255772"/>
            <a:ext cx="763470" cy="1"/>
          </a:xfrm>
          <a:prstGeom prst="straightConnector1">
            <a:avLst/>
          </a:prstGeom>
          <a:ln w="38100">
            <a:solidFill>
              <a:srgbClr val="26B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9" name="그룹 108"/>
          <p:cNvGrpSpPr/>
          <p:nvPr/>
        </p:nvGrpSpPr>
        <p:grpSpPr>
          <a:xfrm>
            <a:off x="3453318" y="2694898"/>
            <a:ext cx="3811455" cy="2561153"/>
            <a:chOff x="3453318" y="2694898"/>
            <a:chExt cx="3811455" cy="2561153"/>
          </a:xfrm>
        </p:grpSpPr>
        <p:cxnSp>
          <p:nvCxnSpPr>
            <p:cNvPr id="103" name="연결선: 꺾임 102"/>
            <p:cNvCxnSpPr>
              <a:stCxn id="7" idx="6"/>
            </p:cNvCxnSpPr>
            <p:nvPr/>
          </p:nvCxnSpPr>
          <p:spPr>
            <a:xfrm flipH="1">
              <a:off x="3453318" y="2694898"/>
              <a:ext cx="3811455" cy="1161854"/>
            </a:xfrm>
            <a:prstGeom prst="bentConnector3">
              <a:avLst>
                <a:gd name="adj1" fmla="val -5998"/>
              </a:avLst>
            </a:prstGeom>
            <a:ln w="28575">
              <a:solidFill>
                <a:srgbClr val="2BC7B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연결선: 꺾임 105"/>
            <p:cNvCxnSpPr>
              <a:endCxn id="73" idx="2"/>
            </p:cNvCxnSpPr>
            <p:nvPr/>
          </p:nvCxnSpPr>
          <p:spPr>
            <a:xfrm rot="16200000" flipH="1">
              <a:off x="3215733" y="4094338"/>
              <a:ext cx="1399298" cy="924127"/>
            </a:xfrm>
            <a:prstGeom prst="bentConnector2">
              <a:avLst/>
            </a:prstGeom>
            <a:ln w="28575">
              <a:solidFill>
                <a:srgbClr val="2BC7B4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0" name="직사각형 109"/>
          <p:cNvSpPr/>
          <p:nvPr/>
        </p:nvSpPr>
        <p:spPr>
          <a:xfrm>
            <a:off x="5495924" y="1714500"/>
            <a:ext cx="1866900" cy="1905000"/>
          </a:xfrm>
          <a:prstGeom prst="rect">
            <a:avLst/>
          </a:prstGeom>
          <a:noFill/>
          <a:ln w="38100">
            <a:solidFill>
              <a:schemeClr val="dk1"/>
            </a:solidFill>
            <a:prstDash val="sysDash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5" name="직사각형 74"/>
          <p:cNvSpPr/>
          <p:nvPr/>
        </p:nvSpPr>
        <p:spPr>
          <a:xfrm>
            <a:off x="556316" y="246439"/>
            <a:ext cx="5539684" cy="5422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000">
                <a:solidFill>
                  <a:schemeClr val="tx1">
                    <a:lumMod val="65000"/>
                    <a:lumOff val="35000"/>
                  </a:schemeClr>
                </a:solidFill>
                <a:latin typeface="한컴 말랑말랑 Bold"/>
                <a:ea typeface="한컴 말랑말랑 Bold"/>
                <a:cs typeface="KoPubWorld돋움체 Bold"/>
              </a:rPr>
              <a:t>전체 시스템 구성도</a:t>
            </a:r>
            <a:endParaRPr lang="ko-KR" altLang="en-US" sz="3000">
              <a:solidFill>
                <a:schemeClr val="tx1">
                  <a:lumMod val="65000"/>
                  <a:lumOff val="35000"/>
                </a:schemeClr>
              </a:solidFill>
              <a:latin typeface="한컴 말랑말랑 Bold"/>
              <a:ea typeface="한컴 말랑말랑 Bold"/>
              <a:cs typeface="KoPubWorld돋움체 Light"/>
            </a:endParaRPr>
          </a:p>
        </p:txBody>
      </p:sp>
      <p:cxnSp>
        <p:nvCxnSpPr>
          <p:cNvPr id="83" name="직선 연결선 82"/>
          <p:cNvCxnSpPr/>
          <p:nvPr/>
        </p:nvCxnSpPr>
        <p:spPr>
          <a:xfrm flipH="1">
            <a:off x="8886817" y="1710214"/>
            <a:ext cx="213846" cy="70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/>
          <p:cNvSpPr txBox="1"/>
          <p:nvPr/>
        </p:nvSpPr>
        <p:spPr>
          <a:xfrm>
            <a:off x="9093368" y="1596373"/>
            <a:ext cx="20182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000">
                <a:latin typeface="한컴 말랑말랑 Bold"/>
                <a:ea typeface="한컴 말랑말랑 Bold"/>
              </a:rPr>
              <a:t>: </a:t>
            </a:r>
            <a:r>
              <a:rPr lang="ko-KR" altLang="en-US" sz="1000">
                <a:latin typeface="한컴 말랑말랑 Bold"/>
                <a:ea typeface="한컴 말랑말랑 Bold"/>
              </a:rPr>
              <a:t>예측값</a:t>
            </a:r>
            <a:endParaRPr lang="en-US" altLang="ko-KR" sz="1000">
              <a:latin typeface="한컴 말랑말랑 Bold"/>
              <a:ea typeface="한컴 말랑말랑 Bold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1009097" y="1136591"/>
            <a:ext cx="10625503" cy="5474970"/>
            <a:chOff x="1009097" y="1136591"/>
            <a:chExt cx="10625503" cy="5474970"/>
          </a:xfrm>
        </p:grpSpPr>
        <p:grpSp>
          <p:nvGrpSpPr>
            <p:cNvPr id="66" name="그룹 65"/>
            <p:cNvGrpSpPr/>
            <p:nvPr/>
          </p:nvGrpSpPr>
          <p:grpSpPr>
            <a:xfrm>
              <a:off x="1009097" y="1136591"/>
              <a:ext cx="10625503" cy="5474970"/>
              <a:chOff x="1009097" y="1136591"/>
              <a:chExt cx="10625503" cy="5474970"/>
            </a:xfrm>
          </p:grpSpPr>
          <p:grpSp>
            <p:nvGrpSpPr>
              <p:cNvPr id="70" name="그룹 69"/>
              <p:cNvGrpSpPr/>
              <p:nvPr/>
            </p:nvGrpSpPr>
            <p:grpSpPr>
              <a:xfrm>
                <a:off x="1325888" y="1136591"/>
                <a:ext cx="10308712" cy="5474970"/>
                <a:chOff x="-47459" y="765130"/>
                <a:chExt cx="10581557" cy="5920742"/>
              </a:xfrm>
            </p:grpSpPr>
            <p:pic>
              <p:nvPicPr>
                <p:cNvPr id="6" name="그림 5"/>
                <p:cNvPicPr>
                  <a:picLocks noChangeAspect="1"/>
                </p:cNvPicPr>
                <p:nvPr/>
              </p:nvPicPr>
              <p:blipFill rotWithShape="1">
                <a:blip r:embed="rId2"/>
                <a:stretch>
                  <a:fillRect/>
                </a:stretch>
              </p:blipFill>
              <p:spPr>
                <a:xfrm>
                  <a:off x="5057044" y="1299348"/>
                  <a:ext cx="5477054" cy="5386524"/>
                </a:xfrm>
                <a:prstGeom prst="rect">
                  <a:avLst/>
                </a:prstGeom>
              </p:spPr>
            </p:pic>
            <p:cxnSp>
              <p:nvCxnSpPr>
                <p:cNvPr id="7" name="직선 화살표 연결선 6"/>
                <p:cNvCxnSpPr/>
                <p:nvPr/>
              </p:nvCxnSpPr>
              <p:spPr>
                <a:xfrm>
                  <a:off x="5601052" y="2179780"/>
                  <a:ext cx="1088474" cy="972722"/>
                </a:xfrm>
                <a:prstGeom prst="straightConnector1">
                  <a:avLst/>
                </a:prstGeom>
                <a:ln>
                  <a:solidFill>
                    <a:srgbClr val="0070C0"/>
                  </a:solidFill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8" name="TextBox 7"/>
                <p:cNvSpPr txBox="1"/>
                <p:nvPr/>
              </p:nvSpPr>
              <p:spPr>
                <a:xfrm>
                  <a:off x="4897732" y="1092747"/>
                  <a:ext cx="888412" cy="58369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>
                    <a:defRPr/>
                  </a:pPr>
                  <a:r>
                    <a:rPr lang="en-US" altLang="ko-KR" sz="1500">
                      <a:latin typeface="한컴 말랑말랑 Bold"/>
                      <a:ea typeface="한컴 말랑말랑 Bold"/>
                    </a:rPr>
                    <a:t>MQTT</a:t>
                  </a:r>
                  <a:br>
                    <a:rPr lang="en-US" altLang="ko-KR" sz="1500">
                      <a:latin typeface="한컴 말랑말랑 Bold"/>
                      <a:ea typeface="한컴 말랑말랑 Bold"/>
                    </a:rPr>
                  </a:br>
                  <a:r>
                    <a:rPr lang="en-US" altLang="ko-KR" sz="1500">
                      <a:latin typeface="한컴 말랑말랑 Bold"/>
                      <a:ea typeface="한컴 말랑말랑 Bold"/>
                    </a:rPr>
                    <a:t>Broker</a:t>
                  </a:r>
                  <a:endParaRPr lang="ko-KR" altLang="en-US" sz="1500">
                    <a:latin typeface="한컴 말랑말랑 Bold"/>
                    <a:ea typeface="한컴 말랑말랑 Bold"/>
                  </a:endParaRPr>
                </a:p>
              </p:txBody>
            </p:sp>
            <p:sp>
              <p:nvSpPr>
                <p:cNvPr id="9" name="TextBox 8"/>
                <p:cNvSpPr txBox="1"/>
                <p:nvPr/>
              </p:nvSpPr>
              <p:spPr>
                <a:xfrm>
                  <a:off x="6533777" y="2720836"/>
                  <a:ext cx="1358849" cy="31528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>
                    <a:defRPr/>
                  </a:pPr>
                  <a:r>
                    <a:rPr lang="en-US" altLang="ko-KR" sz="1400">
                      <a:latin typeface="한컴 말랑말랑 Bold"/>
                      <a:ea typeface="한컴 말랑말랑 Bold"/>
                    </a:rPr>
                    <a:t>Arduino</a:t>
                  </a:r>
                  <a:endParaRPr lang="ko-KR" altLang="en-US" sz="1400">
                    <a:latin typeface="한컴 말랑말랑 Bold"/>
                    <a:ea typeface="한컴 말랑말랑 Bold"/>
                  </a:endParaRPr>
                </a:p>
              </p:txBody>
            </p:sp>
            <p:cxnSp>
              <p:nvCxnSpPr>
                <p:cNvPr id="10" name="직선 화살표 연결선 9"/>
                <p:cNvCxnSpPr/>
                <p:nvPr/>
              </p:nvCxnSpPr>
              <p:spPr>
                <a:xfrm flipH="1" flipV="1">
                  <a:off x="5724853" y="2068944"/>
                  <a:ext cx="1044198" cy="936666"/>
                </a:xfrm>
                <a:prstGeom prst="straightConnector1">
                  <a:avLst/>
                </a:prstGeom>
                <a:ln>
                  <a:solidFill>
                    <a:srgbClr val="FF0000"/>
                  </a:solidFill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1" name="TextBox 10"/>
                <p:cNvSpPr txBox="1"/>
                <p:nvPr/>
              </p:nvSpPr>
              <p:spPr>
                <a:xfrm>
                  <a:off x="5963458" y="5152731"/>
                  <a:ext cx="914116" cy="29370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>
                    <a:defRPr/>
                  </a:pPr>
                  <a:r>
                    <a:rPr lang="ko-KR" altLang="en-US" sz="1200">
                      <a:latin typeface="한컴 말랑말랑 Bold"/>
                      <a:ea typeface="한컴 말랑말랑 Bold"/>
                    </a:rPr>
                    <a:t>전등 점멸</a:t>
                  </a:r>
                </a:p>
              </p:txBody>
            </p:sp>
            <p:sp>
              <p:nvSpPr>
                <p:cNvPr id="12" name="TextBox 11"/>
                <p:cNvSpPr txBox="1"/>
                <p:nvPr/>
              </p:nvSpPr>
              <p:spPr>
                <a:xfrm>
                  <a:off x="6738364" y="5152731"/>
                  <a:ext cx="914116" cy="29370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>
                    <a:defRPr/>
                  </a:pPr>
                  <a:r>
                    <a:rPr lang="ko-KR" altLang="en-US" sz="1200">
                      <a:latin typeface="한컴 말랑말랑 Bold"/>
                      <a:ea typeface="한컴 말랑말랑 Bold"/>
                    </a:rPr>
                    <a:t>급수</a:t>
                  </a:r>
                </a:p>
              </p:txBody>
            </p:sp>
            <p:sp>
              <p:nvSpPr>
                <p:cNvPr id="13" name="TextBox 12"/>
                <p:cNvSpPr txBox="1"/>
                <p:nvPr/>
              </p:nvSpPr>
              <p:spPr>
                <a:xfrm>
                  <a:off x="7565749" y="5152731"/>
                  <a:ext cx="914116" cy="29370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>
                    <a:defRPr/>
                  </a:pPr>
                  <a:r>
                    <a:rPr lang="ko-KR" altLang="en-US" sz="1200">
                      <a:latin typeface="한컴 말랑말랑 Bold"/>
                      <a:ea typeface="한컴 말랑말랑 Bold"/>
                    </a:rPr>
                    <a:t>개폐</a:t>
                  </a:r>
                </a:p>
              </p:txBody>
            </p:sp>
            <p:sp>
              <p:nvSpPr>
                <p:cNvPr id="14" name="TextBox 13"/>
                <p:cNvSpPr txBox="1"/>
                <p:nvPr/>
              </p:nvSpPr>
              <p:spPr>
                <a:xfrm>
                  <a:off x="9056117" y="2911157"/>
                  <a:ext cx="665400" cy="28976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>
                    <a:defRPr/>
                  </a:pPr>
                  <a:r>
                    <a:rPr lang="ko-KR" altLang="en-US" sz="1200">
                      <a:latin typeface="한컴 말랑말랑 Bold"/>
                      <a:ea typeface="한컴 말랑말랑 Bold"/>
                    </a:rPr>
                    <a:t>온</a:t>
                  </a:r>
                  <a:r>
                    <a:rPr lang="en-US" altLang="ko-KR" sz="1200">
                      <a:latin typeface="한컴 말랑말랑 Bold"/>
                      <a:ea typeface="한컴 말랑말랑 Bold"/>
                    </a:rPr>
                    <a:t>/</a:t>
                  </a:r>
                  <a:r>
                    <a:rPr lang="ko-KR" altLang="en-US" sz="1200">
                      <a:latin typeface="한컴 말랑말랑 Bold"/>
                      <a:ea typeface="한컴 말랑말랑 Bold"/>
                    </a:rPr>
                    <a:t>습도</a:t>
                  </a:r>
                </a:p>
              </p:txBody>
            </p:sp>
            <p:sp>
              <p:nvSpPr>
                <p:cNvPr id="15" name="TextBox 14"/>
                <p:cNvSpPr txBox="1"/>
                <p:nvPr/>
              </p:nvSpPr>
              <p:spPr>
                <a:xfrm>
                  <a:off x="9056117" y="3706904"/>
                  <a:ext cx="665400" cy="2871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>
                    <a:defRPr/>
                  </a:pPr>
                  <a:r>
                    <a:rPr lang="ko-KR" altLang="en-US" sz="1200">
                      <a:latin typeface="한컴 말랑말랑 Bold"/>
                      <a:ea typeface="한컴 말랑말랑 Bold"/>
                    </a:rPr>
                    <a:t>조도</a:t>
                  </a:r>
                </a:p>
              </p:txBody>
            </p:sp>
            <p:sp>
              <p:nvSpPr>
                <p:cNvPr id="16" name="TextBox 15"/>
                <p:cNvSpPr txBox="1"/>
                <p:nvPr/>
              </p:nvSpPr>
              <p:spPr>
                <a:xfrm>
                  <a:off x="9050340" y="4947230"/>
                  <a:ext cx="665400" cy="29319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>
                    <a:defRPr/>
                  </a:pPr>
                  <a:r>
                    <a:rPr lang="ko-KR" altLang="en-US" sz="1200">
                      <a:latin typeface="한컴 말랑말랑 Bold"/>
                      <a:ea typeface="한컴 말랑말랑 Bold"/>
                    </a:rPr>
                    <a:t>유량</a:t>
                  </a:r>
                </a:p>
              </p:txBody>
            </p:sp>
            <p:pic>
              <p:nvPicPr>
                <p:cNvPr id="17" name="그림 16"/>
                <p:cNvPicPr>
                  <a:picLocks noChangeAspect="1"/>
                </p:cNvPicPr>
                <p:nvPr/>
              </p:nvPicPr>
              <p:blipFill rotWithShape="1">
                <a:blip r:embed="rId3"/>
                <a:stretch>
                  <a:fillRect/>
                </a:stretch>
              </p:blipFill>
              <p:spPr>
                <a:xfrm>
                  <a:off x="9291320" y="4498610"/>
                  <a:ext cx="193795" cy="405950"/>
                </a:xfrm>
                <a:prstGeom prst="rect">
                  <a:avLst/>
                </a:prstGeom>
              </p:spPr>
            </p:pic>
            <p:sp>
              <p:nvSpPr>
                <p:cNvPr id="18" name="직사각형 17"/>
                <p:cNvSpPr/>
                <p:nvPr/>
              </p:nvSpPr>
              <p:spPr>
                <a:xfrm>
                  <a:off x="5864594" y="5014397"/>
                  <a:ext cx="2736127" cy="1148333"/>
                </a:xfrm>
                <a:prstGeom prst="rect">
                  <a:avLst/>
                </a:prstGeom>
                <a:noFill/>
                <a:ln w="19050">
                  <a:solidFill>
                    <a:schemeClr val="bg2">
                      <a:lumMod val="75000"/>
                    </a:schemeClr>
                  </a:solidFill>
                  <a:prstDash val="lgDash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/>
                </a:p>
              </p:txBody>
            </p:sp>
            <p:sp>
              <p:nvSpPr>
                <p:cNvPr id="19" name="직사각형 18"/>
                <p:cNvSpPr/>
                <p:nvPr/>
              </p:nvSpPr>
              <p:spPr>
                <a:xfrm rot="5400000">
                  <a:off x="7856546" y="3762380"/>
                  <a:ext cx="3027240" cy="1170916"/>
                </a:xfrm>
                <a:prstGeom prst="rect">
                  <a:avLst/>
                </a:prstGeom>
                <a:noFill/>
                <a:ln w="19050">
                  <a:solidFill>
                    <a:schemeClr val="bg2">
                      <a:lumMod val="75000"/>
                    </a:schemeClr>
                  </a:solidFill>
                  <a:prstDash val="lgDash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/>
                </a:p>
              </p:txBody>
            </p:sp>
            <p:cxnSp>
              <p:nvCxnSpPr>
                <p:cNvPr id="20" name="직선 화살표 연결선 19"/>
                <p:cNvCxnSpPr/>
                <p:nvPr/>
              </p:nvCxnSpPr>
              <p:spPr>
                <a:xfrm>
                  <a:off x="7217359" y="3845448"/>
                  <a:ext cx="0" cy="1284280"/>
                </a:xfrm>
                <a:prstGeom prst="straightConnector1">
                  <a:avLst/>
                </a:prstGeom>
                <a:ln>
                  <a:solidFill>
                    <a:srgbClr val="0070C0"/>
                  </a:solidFill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직선 화살표 연결선 20"/>
                <p:cNvCxnSpPr/>
                <p:nvPr/>
              </p:nvCxnSpPr>
              <p:spPr>
                <a:xfrm>
                  <a:off x="8032239" y="4837883"/>
                  <a:ext cx="0" cy="340145"/>
                </a:xfrm>
                <a:prstGeom prst="straightConnector1">
                  <a:avLst/>
                </a:prstGeom>
                <a:ln>
                  <a:solidFill>
                    <a:srgbClr val="0070C0"/>
                  </a:solidFill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직선 화살표 연결선 21"/>
                <p:cNvCxnSpPr/>
                <p:nvPr/>
              </p:nvCxnSpPr>
              <p:spPr>
                <a:xfrm>
                  <a:off x="6415875" y="4839905"/>
                  <a:ext cx="0" cy="356594"/>
                </a:xfrm>
                <a:prstGeom prst="straightConnector1">
                  <a:avLst/>
                </a:prstGeom>
                <a:ln>
                  <a:solidFill>
                    <a:srgbClr val="0070C0"/>
                  </a:solidFill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직선 연결선 23"/>
                <p:cNvCxnSpPr/>
                <p:nvPr/>
              </p:nvCxnSpPr>
              <p:spPr>
                <a:xfrm>
                  <a:off x="6415875" y="4839905"/>
                  <a:ext cx="1616364" cy="0"/>
                </a:xfrm>
                <a:prstGeom prst="line">
                  <a:avLst/>
                </a:prstGeom>
                <a:ln w="19050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직선 연결선 24"/>
                <p:cNvCxnSpPr/>
                <p:nvPr/>
              </p:nvCxnSpPr>
              <p:spPr>
                <a:xfrm flipV="1">
                  <a:off x="8937826" y="3401056"/>
                  <a:ext cx="0" cy="2117434"/>
                </a:xfrm>
                <a:prstGeom prst="line">
                  <a:avLst/>
                </a:prstGeom>
                <a:ln w="1905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직선 연결선 25"/>
                <p:cNvCxnSpPr/>
                <p:nvPr/>
              </p:nvCxnSpPr>
              <p:spPr>
                <a:xfrm flipH="1">
                  <a:off x="8930543" y="4217514"/>
                  <a:ext cx="219506" cy="76"/>
                </a:xfrm>
                <a:prstGeom prst="line">
                  <a:avLst/>
                </a:prstGeom>
                <a:ln w="1905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직선 연결선 26"/>
                <p:cNvCxnSpPr/>
                <p:nvPr/>
              </p:nvCxnSpPr>
              <p:spPr>
                <a:xfrm flipH="1">
                  <a:off x="8944919" y="5514703"/>
                  <a:ext cx="219506" cy="76"/>
                </a:xfrm>
                <a:prstGeom prst="line">
                  <a:avLst/>
                </a:prstGeom>
                <a:ln w="1905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8" name="사각형: 둥근 모서리 27"/>
                <p:cNvSpPr/>
                <p:nvPr/>
              </p:nvSpPr>
              <p:spPr>
                <a:xfrm>
                  <a:off x="8605126" y="2620775"/>
                  <a:ext cx="732836" cy="320655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 w="1905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r>
                    <a:rPr lang="ko-KR" altLang="en-US" sz="1500">
                      <a:latin typeface="한컴 말랑말랑 Bold"/>
                      <a:ea typeface="한컴 말랑말랑 Bold"/>
                    </a:rPr>
                    <a:t>센서</a:t>
                  </a:r>
                </a:p>
              </p:txBody>
            </p:sp>
            <p:sp>
              <p:nvSpPr>
                <p:cNvPr id="29" name="사각형: 둥근 모서리 28"/>
                <p:cNvSpPr/>
                <p:nvPr/>
              </p:nvSpPr>
              <p:spPr>
                <a:xfrm>
                  <a:off x="5601052" y="4825370"/>
                  <a:ext cx="732836" cy="320655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1905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r>
                    <a:rPr lang="ko-KR" altLang="en-US" sz="1500">
                      <a:latin typeface="한컴 말랑말랑 Bold"/>
                      <a:ea typeface="한컴 말랑말랑 Bold"/>
                    </a:rPr>
                    <a:t>제어</a:t>
                  </a:r>
                </a:p>
              </p:txBody>
            </p:sp>
            <p:sp>
              <p:nvSpPr>
                <p:cNvPr id="30" name="직사각형 29"/>
                <p:cNvSpPr/>
                <p:nvPr/>
              </p:nvSpPr>
              <p:spPr>
                <a:xfrm rot="5400000">
                  <a:off x="5892800" y="2117201"/>
                  <a:ext cx="3786909" cy="4525818"/>
                </a:xfrm>
                <a:prstGeom prst="rect">
                  <a:avLst/>
                </a:prstGeom>
                <a:noFill/>
                <a:ln w="19050">
                  <a:solidFill>
                    <a:schemeClr val="bg2">
                      <a:lumMod val="50000"/>
                    </a:schemeClr>
                  </a:solidFill>
                  <a:prstDash val="lgDash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/>
                </a:p>
              </p:txBody>
            </p:sp>
            <p:cxnSp>
              <p:nvCxnSpPr>
                <p:cNvPr id="31" name="직선 화살표 연결선 30"/>
                <p:cNvCxnSpPr/>
                <p:nvPr/>
              </p:nvCxnSpPr>
              <p:spPr>
                <a:xfrm flipH="1" flipV="1">
                  <a:off x="7744760" y="3401057"/>
                  <a:ext cx="1409250" cy="6059"/>
                </a:xfrm>
                <a:prstGeom prst="straightConnector1">
                  <a:avLst/>
                </a:prstGeom>
                <a:ln w="19050">
                  <a:solidFill>
                    <a:srgbClr val="FF0000"/>
                  </a:solidFill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32" name="사각형: 둥근 모서리 31"/>
                <p:cNvSpPr/>
                <p:nvPr/>
              </p:nvSpPr>
              <p:spPr>
                <a:xfrm>
                  <a:off x="7379357" y="2256236"/>
                  <a:ext cx="732836" cy="320655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bg2">
                    <a:lumMod val="90000"/>
                  </a:schemeClr>
                </a:solidFill>
                <a:ln w="1905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r>
                    <a:rPr lang="ko-KR" altLang="en-US" sz="1500">
                      <a:latin typeface="한컴 말랑말랑 Bold"/>
                      <a:ea typeface="한컴 말랑말랑 Bold"/>
                    </a:rPr>
                    <a:t>제어부</a:t>
                  </a:r>
                </a:p>
              </p:txBody>
            </p:sp>
            <p:sp>
              <p:nvSpPr>
                <p:cNvPr id="33" name="TextBox 32"/>
                <p:cNvSpPr txBox="1"/>
                <p:nvPr/>
              </p:nvSpPr>
              <p:spPr>
                <a:xfrm>
                  <a:off x="3614190" y="1092748"/>
                  <a:ext cx="888411" cy="33648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>
                    <a:defRPr/>
                  </a:pPr>
                  <a:r>
                    <a:rPr lang="en-US" altLang="ko-KR" sz="1500">
                      <a:latin typeface="한컴 말랑말랑 Bold"/>
                      <a:ea typeface="한컴 말랑말랑 Bold"/>
                    </a:rPr>
                    <a:t>DB</a:t>
                  </a:r>
                  <a:endParaRPr lang="ko-KR" altLang="en-US" sz="1500">
                    <a:latin typeface="한컴 말랑말랑 Bold"/>
                    <a:ea typeface="한컴 말랑말랑 Bold"/>
                  </a:endParaRPr>
                </a:p>
              </p:txBody>
            </p:sp>
            <p:cxnSp>
              <p:nvCxnSpPr>
                <p:cNvPr id="34" name="직선 화살표 연결선 33"/>
                <p:cNvCxnSpPr/>
                <p:nvPr/>
              </p:nvCxnSpPr>
              <p:spPr>
                <a:xfrm flipH="1">
                  <a:off x="4347720" y="1787493"/>
                  <a:ext cx="439903" cy="0"/>
                </a:xfrm>
                <a:prstGeom prst="straightConnector1">
                  <a:avLst/>
                </a:prstGeom>
                <a:ln w="19050">
                  <a:solidFill>
                    <a:srgbClr val="FF0000"/>
                  </a:solidFill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35" name="직사각형 34"/>
                <p:cNvSpPr/>
                <p:nvPr/>
              </p:nvSpPr>
              <p:spPr>
                <a:xfrm rot="5400000">
                  <a:off x="4049798" y="484551"/>
                  <a:ext cx="1253225" cy="2388602"/>
                </a:xfrm>
                <a:prstGeom prst="rect">
                  <a:avLst/>
                </a:prstGeom>
                <a:noFill/>
                <a:ln w="19050">
                  <a:solidFill>
                    <a:schemeClr val="bg2">
                      <a:lumMod val="50000"/>
                    </a:schemeClr>
                  </a:solidFill>
                  <a:prstDash val="lgDash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/>
                </a:p>
              </p:txBody>
            </p:sp>
            <p:sp>
              <p:nvSpPr>
                <p:cNvPr id="36" name="사각형: 둥근 모서리 35"/>
                <p:cNvSpPr/>
                <p:nvPr/>
              </p:nvSpPr>
              <p:spPr>
                <a:xfrm>
                  <a:off x="3246024" y="803432"/>
                  <a:ext cx="732836" cy="320655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905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r>
                    <a:rPr lang="ko-KR" altLang="en-US" sz="1500">
                      <a:latin typeface="한컴 말랑말랑 Bold"/>
                      <a:ea typeface="한컴 말랑말랑 Bold"/>
                    </a:rPr>
                    <a:t>서버</a:t>
                  </a:r>
                </a:p>
              </p:txBody>
            </p:sp>
            <p:pic>
              <p:nvPicPr>
                <p:cNvPr id="37" name="Picture 2" descr="Free icons for Unity &amp; Unity Hub on Mac! (images attached) : r/Unity3D"/>
                <p:cNvPicPr>
                  <a:picLocks noChangeAspect="1" noChangeArrowheads="1"/>
                </p:cNvPicPr>
                <p:nvPr/>
              </p:nvPicPr>
              <p:blipFill rotWithShape="1">
                <a:blip r:embed="rId4"/>
                <a:srcRect/>
                <a:stretch>
                  <a:fillRect/>
                </a:stretch>
              </p:blipFill>
              <p:spPr>
                <a:xfrm>
                  <a:off x="2649004" y="3180685"/>
                  <a:ext cx="900620" cy="900620"/>
                </a:xfrm>
                <a:prstGeom prst="rect">
                  <a:avLst/>
                </a:prstGeom>
                <a:noFill/>
              </p:spPr>
            </p:pic>
            <p:sp>
              <p:nvSpPr>
                <p:cNvPr id="38" name="직사각형 37"/>
                <p:cNvSpPr/>
                <p:nvPr/>
              </p:nvSpPr>
              <p:spPr>
                <a:xfrm rot="5400000">
                  <a:off x="1765130" y="3510536"/>
                  <a:ext cx="2723024" cy="1524270"/>
                </a:xfrm>
                <a:prstGeom prst="rect">
                  <a:avLst/>
                </a:prstGeom>
                <a:noFill/>
                <a:ln w="19050">
                  <a:solidFill>
                    <a:schemeClr val="bg2">
                      <a:lumMod val="50000"/>
                    </a:schemeClr>
                  </a:solidFill>
                  <a:prstDash val="lgDash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/>
                </a:p>
              </p:txBody>
            </p:sp>
            <p:sp>
              <p:nvSpPr>
                <p:cNvPr id="39" name="사각형: 둥근 모서리 38"/>
                <p:cNvSpPr/>
                <p:nvPr/>
              </p:nvSpPr>
              <p:spPr>
                <a:xfrm>
                  <a:off x="2091762" y="2675814"/>
                  <a:ext cx="1587283" cy="320655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 w="1905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r>
                    <a:rPr lang="ko-KR" altLang="en-US" sz="1500">
                      <a:latin typeface="한컴 말랑말랑 Bold"/>
                      <a:ea typeface="한컴 말랑말랑 Bold"/>
                    </a:rPr>
                    <a:t>제어</a:t>
                  </a:r>
                  <a:r>
                    <a:rPr lang="en-US" altLang="ko-KR" sz="1500">
                      <a:latin typeface="한컴 말랑말랑 Bold"/>
                      <a:ea typeface="한컴 말랑말랑 Bold"/>
                    </a:rPr>
                    <a:t>/</a:t>
                  </a:r>
                  <a:r>
                    <a:rPr lang="ko-KR" altLang="en-US" sz="1500">
                      <a:latin typeface="한컴 말랑말랑 Bold"/>
                      <a:ea typeface="한컴 말랑말랑 Bold"/>
                    </a:rPr>
                    <a:t>모니터링 앱</a:t>
                  </a:r>
                </a:p>
              </p:txBody>
            </p:sp>
            <p:sp>
              <p:nvSpPr>
                <p:cNvPr id="40" name="TextBox 39"/>
                <p:cNvSpPr txBox="1"/>
                <p:nvPr/>
              </p:nvSpPr>
              <p:spPr>
                <a:xfrm>
                  <a:off x="2628698" y="3041612"/>
                  <a:ext cx="888411" cy="3241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>
                    <a:defRPr/>
                  </a:pPr>
                  <a:r>
                    <a:rPr lang="en-US" altLang="ko-KR" sz="1400">
                      <a:latin typeface="한컴 말랑말랑 Bold"/>
                      <a:ea typeface="한컴 말랑말랑 Bold"/>
                    </a:rPr>
                    <a:t>Unity</a:t>
                  </a:r>
                  <a:endParaRPr lang="ko-KR" altLang="en-US" sz="1400">
                    <a:latin typeface="한컴 말랑말랑 Bold"/>
                    <a:ea typeface="한컴 말랑말랑 Bold"/>
                  </a:endParaRPr>
                </a:p>
              </p:txBody>
            </p:sp>
            <p:pic>
              <p:nvPicPr>
                <p:cNvPr id="41" name="그림 40"/>
                <p:cNvPicPr>
                  <a:picLocks noChangeAspect="1"/>
                </p:cNvPicPr>
                <p:nvPr/>
              </p:nvPicPr>
              <p:blipFill rotWithShape="1">
                <a:blip r:embed="rId5"/>
                <a:stretch>
                  <a:fillRect/>
                </a:stretch>
              </p:blipFill>
              <p:spPr>
                <a:xfrm>
                  <a:off x="2819120" y="4459774"/>
                  <a:ext cx="560389" cy="864431"/>
                </a:xfrm>
                <a:prstGeom prst="rect">
                  <a:avLst/>
                </a:prstGeom>
              </p:spPr>
            </p:pic>
            <p:sp>
              <p:nvSpPr>
                <p:cNvPr id="42" name="TextBox 41"/>
                <p:cNvSpPr txBox="1"/>
                <p:nvPr/>
              </p:nvSpPr>
              <p:spPr>
                <a:xfrm>
                  <a:off x="2655106" y="4233916"/>
                  <a:ext cx="888411" cy="3060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>
                    <a:defRPr/>
                  </a:pPr>
                  <a:r>
                    <a:rPr lang="en-US" altLang="ko-KR" sz="1300">
                      <a:latin typeface="한컴 말랑말랑 Bold"/>
                      <a:ea typeface="한컴 말랑말랑 Bold"/>
                    </a:rPr>
                    <a:t>Mobile</a:t>
                  </a:r>
                  <a:endParaRPr lang="ko-KR" altLang="en-US" sz="1300">
                    <a:latin typeface="한컴 말랑말랑 Bold"/>
                    <a:ea typeface="한컴 말랑말랑 Bold"/>
                  </a:endParaRPr>
                </a:p>
              </p:txBody>
            </p:sp>
            <p:cxnSp>
              <p:nvCxnSpPr>
                <p:cNvPr id="43" name="직선 연결선 42"/>
                <p:cNvCxnSpPr/>
                <p:nvPr/>
              </p:nvCxnSpPr>
              <p:spPr>
                <a:xfrm flipH="1" flipV="1">
                  <a:off x="3097521" y="4009000"/>
                  <a:ext cx="1793" cy="243389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직선 화살표 연결선 43"/>
                <p:cNvCxnSpPr/>
                <p:nvPr/>
              </p:nvCxnSpPr>
              <p:spPr>
                <a:xfrm flipV="1">
                  <a:off x="3508554" y="2148910"/>
                  <a:ext cx="1553517" cy="1463230"/>
                </a:xfrm>
                <a:prstGeom prst="straightConnector1">
                  <a:avLst/>
                </a:prstGeom>
                <a:ln>
                  <a:solidFill>
                    <a:srgbClr val="0070C0"/>
                  </a:solidFill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직선 화살표 연결선 44"/>
                <p:cNvCxnSpPr/>
                <p:nvPr/>
              </p:nvCxnSpPr>
              <p:spPr>
                <a:xfrm flipH="1">
                  <a:off x="3401987" y="2049316"/>
                  <a:ext cx="1542051" cy="1447279"/>
                </a:xfrm>
                <a:prstGeom prst="straightConnector1">
                  <a:avLst/>
                </a:prstGeom>
                <a:ln>
                  <a:solidFill>
                    <a:srgbClr val="FF0000"/>
                  </a:solidFill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직선 연결선 45"/>
                <p:cNvCxnSpPr/>
                <p:nvPr/>
              </p:nvCxnSpPr>
              <p:spPr>
                <a:xfrm flipH="1">
                  <a:off x="7716694" y="952721"/>
                  <a:ext cx="219506" cy="76"/>
                </a:xfrm>
                <a:prstGeom prst="line">
                  <a:avLst/>
                </a:prstGeom>
                <a:ln w="5715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직선 연결선 46"/>
                <p:cNvCxnSpPr/>
                <p:nvPr/>
              </p:nvCxnSpPr>
              <p:spPr>
                <a:xfrm flipH="1">
                  <a:off x="7716694" y="1178654"/>
                  <a:ext cx="219506" cy="76"/>
                </a:xfrm>
                <a:prstGeom prst="line">
                  <a:avLst/>
                </a:prstGeom>
                <a:ln w="57150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8" name="직사각형 47"/>
                <p:cNvSpPr/>
                <p:nvPr/>
              </p:nvSpPr>
              <p:spPr>
                <a:xfrm rot="5400000">
                  <a:off x="8439285" y="-84083"/>
                  <a:ext cx="760666" cy="2459091"/>
                </a:xfrm>
                <a:prstGeom prst="rect">
                  <a:avLst/>
                </a:prstGeom>
                <a:noFill/>
                <a:ln w="12700">
                  <a:solidFill>
                    <a:schemeClr val="bg2">
                      <a:lumMod val="50000"/>
                    </a:schemeClr>
                  </a:solidFill>
                  <a:prstDash val="solid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/>
                </a:p>
              </p:txBody>
            </p:sp>
            <p:sp>
              <p:nvSpPr>
                <p:cNvPr id="49" name="TextBox 48"/>
                <p:cNvSpPr txBox="1"/>
                <p:nvPr/>
              </p:nvSpPr>
              <p:spPr>
                <a:xfrm>
                  <a:off x="7937947" y="827270"/>
                  <a:ext cx="2071701" cy="26204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lvl="0">
                    <a:defRPr/>
                  </a:pPr>
                  <a:r>
                    <a:rPr lang="en-US" altLang="ko-KR" sz="1000"/>
                    <a:t>: </a:t>
                  </a:r>
                  <a:r>
                    <a:rPr lang="ko-KR" altLang="en-US" sz="1000">
                      <a:latin typeface="한컴 말랑말랑 Bold"/>
                      <a:ea typeface="한컴 말랑말랑 Bold"/>
                    </a:rPr>
                    <a:t>센싱 값</a:t>
                  </a:r>
                </a:p>
              </p:txBody>
            </p:sp>
            <p:sp>
              <p:nvSpPr>
                <p:cNvPr id="50" name="TextBox 49"/>
                <p:cNvSpPr txBox="1"/>
                <p:nvPr/>
              </p:nvSpPr>
              <p:spPr>
                <a:xfrm>
                  <a:off x="7928711" y="1055543"/>
                  <a:ext cx="2071701" cy="26626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lvl="0">
                    <a:defRPr/>
                  </a:pPr>
                  <a:r>
                    <a:rPr lang="en-US" altLang="ko-KR" sz="1000">
                      <a:latin typeface="한컴 말랑말랑 Bold"/>
                      <a:ea typeface="한컴 말랑말랑 Bold"/>
                    </a:rPr>
                    <a:t>: </a:t>
                  </a:r>
                  <a:r>
                    <a:rPr lang="ko-KR" altLang="en-US" sz="1000">
                      <a:latin typeface="한컴 말랑말랑 Bold"/>
                      <a:ea typeface="한컴 말랑말랑 Bold"/>
                    </a:rPr>
                    <a:t>상호작용</a:t>
                  </a:r>
                  <a:r>
                    <a:rPr lang="en-US" altLang="ko-KR" sz="1000">
                      <a:latin typeface="한컴 말랑말랑 Bold"/>
                      <a:ea typeface="한컴 말랑말랑 Bold"/>
                    </a:rPr>
                    <a:t>, </a:t>
                  </a:r>
                  <a:r>
                    <a:rPr lang="ko-KR" altLang="en-US" sz="1000">
                      <a:latin typeface="한컴 말랑말랑 Bold"/>
                      <a:ea typeface="한컴 말랑말랑 Bold"/>
                    </a:rPr>
                    <a:t>명령</a:t>
                  </a:r>
                  <a:endParaRPr lang="en-US" altLang="ko-KR" sz="1000">
                    <a:latin typeface="한컴 말랑말랑 Bold"/>
                    <a:ea typeface="한컴 말랑말랑 Bold"/>
                  </a:endParaRPr>
                </a:p>
              </p:txBody>
            </p:sp>
            <p:pic>
              <p:nvPicPr>
                <p:cNvPr id="51" name="Picture 8"/>
                <p:cNvPicPr>
                  <a:picLocks noChangeAspect="1" noChangeArrowheads="1"/>
                </p:cNvPicPr>
                <p:nvPr/>
              </p:nvPicPr>
              <p:blipFill rotWithShape="1">
                <a:blip r:embed="rId6"/>
                <a:srcRect/>
                <a:stretch>
                  <a:fillRect/>
                </a:stretch>
              </p:blipFill>
              <p:spPr>
                <a:xfrm>
                  <a:off x="4812192" y="1683623"/>
                  <a:ext cx="1077674" cy="274470"/>
                </a:xfrm>
                <a:prstGeom prst="rect">
                  <a:avLst/>
                </a:prstGeom>
                <a:noFill/>
              </p:spPr>
            </p:pic>
            <p:pic>
              <p:nvPicPr>
                <p:cNvPr id="52" name="그림 51"/>
                <p:cNvPicPr>
                  <a:picLocks noChangeAspect="1"/>
                </p:cNvPicPr>
                <p:nvPr/>
              </p:nvPicPr>
              <p:blipFill rotWithShape="1">
                <a:blip r:embed="rId7"/>
                <a:stretch>
                  <a:fillRect/>
                </a:stretch>
              </p:blipFill>
              <p:spPr>
                <a:xfrm>
                  <a:off x="3722068" y="1375686"/>
                  <a:ext cx="623120" cy="623120"/>
                </a:xfrm>
                <a:prstGeom prst="rect">
                  <a:avLst/>
                </a:prstGeom>
              </p:spPr>
            </p:pic>
            <p:pic>
              <p:nvPicPr>
                <p:cNvPr id="53" name="그림 52"/>
                <p:cNvPicPr>
                  <a:picLocks noChangeAspect="1"/>
                </p:cNvPicPr>
                <p:nvPr/>
              </p:nvPicPr>
              <p:blipFill rotWithShape="1">
                <a:blip r:embed="rId8"/>
                <a:stretch>
                  <a:fillRect/>
                </a:stretch>
              </p:blipFill>
              <p:spPr>
                <a:xfrm>
                  <a:off x="6842176" y="2974343"/>
                  <a:ext cx="786350" cy="786350"/>
                </a:xfrm>
                <a:prstGeom prst="rect">
                  <a:avLst/>
                </a:prstGeom>
              </p:spPr>
            </p:pic>
            <p:pic>
              <p:nvPicPr>
                <p:cNvPr id="54" name="Picture 2" descr="What happens to an LED if you exceed the maximum current? - Quora"/>
                <p:cNvPicPr>
                  <a:picLocks noChangeAspect="1" noChangeArrowheads="1"/>
                </p:cNvPicPr>
                <p:nvPr/>
              </p:nvPicPr>
              <p:blipFill rotWithShape="1">
                <a:blip r:embed="rId9"/>
                <a:srcRect/>
                <a:stretch>
                  <a:fillRect/>
                </a:stretch>
              </p:blipFill>
              <p:spPr>
                <a:xfrm>
                  <a:off x="6168016" y="5423320"/>
                  <a:ext cx="513846" cy="513846"/>
                </a:xfrm>
                <a:prstGeom prst="rect">
                  <a:avLst/>
                </a:prstGeom>
                <a:noFill/>
              </p:spPr>
            </p:pic>
            <p:pic>
              <p:nvPicPr>
                <p:cNvPr id="55" name="Picture 4" descr="ShenzenAV] 130 DC모터 모터AC/DC &gt; DC모터 (주)엘레파츠 - 엘레파츠"/>
                <p:cNvPicPr>
                  <a:picLocks noChangeAspect="1" noChangeArrowheads="1"/>
                </p:cNvPicPr>
                <p:nvPr/>
              </p:nvPicPr>
              <p:blipFill rotWithShape="1">
                <a:blip r:embed="rId10"/>
                <a:srcRect/>
                <a:stretch>
                  <a:fillRect/>
                </a:stretch>
              </p:blipFill>
              <p:spPr>
                <a:xfrm>
                  <a:off x="7769228" y="5422073"/>
                  <a:ext cx="584101" cy="584101"/>
                </a:xfrm>
                <a:prstGeom prst="rect">
                  <a:avLst/>
                </a:prstGeom>
                <a:noFill/>
              </p:spPr>
            </p:pic>
            <p:pic>
              <p:nvPicPr>
                <p:cNvPr id="56" name="Picture 6" descr="아두이노 미니 워터 펌프 HS-WATER PUMP:: 위메프"/>
                <p:cNvPicPr>
                  <a:picLocks noChangeAspect="1" noChangeArrowheads="1"/>
                </p:cNvPicPr>
                <p:nvPr/>
              </p:nvPicPr>
              <p:blipFill rotWithShape="1">
                <a:blip r:embed="rId11"/>
                <a:srcRect t="16400"/>
                <a:stretch>
                  <a:fillRect/>
                </a:stretch>
              </p:blipFill>
              <p:spPr>
                <a:xfrm>
                  <a:off x="6910592" y="5455240"/>
                  <a:ext cx="671628" cy="561453"/>
                </a:xfrm>
                <a:prstGeom prst="rect">
                  <a:avLst/>
                </a:prstGeom>
                <a:noFill/>
              </p:spPr>
            </p:pic>
            <p:pic>
              <p:nvPicPr>
                <p:cNvPr id="57" name="Picture 2" descr="아두이노 - 온습도센서 : 네이버 블로그"/>
                <p:cNvPicPr>
                  <a:picLocks noChangeAspect="1" noChangeArrowheads="1"/>
                </p:cNvPicPr>
                <p:nvPr/>
              </p:nvPicPr>
              <p:blipFill rotWithShape="1">
                <a:blip r:embed="rId12"/>
                <a:srcRect/>
                <a:stretch>
                  <a:fillRect/>
                </a:stretch>
              </p:blipFill>
              <p:spPr>
                <a:xfrm>
                  <a:off x="9140690" y="3202134"/>
                  <a:ext cx="612070" cy="459053"/>
                </a:xfrm>
                <a:prstGeom prst="rect">
                  <a:avLst/>
                </a:prstGeom>
                <a:noFill/>
              </p:spPr>
            </p:pic>
            <p:pic>
              <p:nvPicPr>
                <p:cNvPr id="58" name="Picture 8" descr="조도센서의 특징"/>
                <p:cNvPicPr>
                  <a:picLocks noChangeAspect="1" noChangeArrowheads="1"/>
                </p:cNvPicPr>
                <p:nvPr/>
              </p:nvPicPr>
              <p:blipFill rotWithShape="1">
                <a:blip r:embed="rId13"/>
                <a:srcRect/>
                <a:stretch>
                  <a:fillRect/>
                </a:stretch>
              </p:blipFill>
              <p:spPr>
                <a:xfrm>
                  <a:off x="9206434" y="3994228"/>
                  <a:ext cx="563579" cy="459053"/>
                </a:xfrm>
                <a:prstGeom prst="rect">
                  <a:avLst/>
                </a:prstGeom>
                <a:noFill/>
              </p:spPr>
            </p:pic>
            <p:pic>
              <p:nvPicPr>
                <p:cNvPr id="59" name="Picture 6" descr="W41 물 유량센서 플로우메타 아두이노 측정 YF-S201 - 인터파크 쇼핑"/>
                <p:cNvPicPr>
                  <a:picLocks noChangeAspect="1" noChangeArrowheads="1"/>
                </p:cNvPicPr>
                <p:nvPr/>
              </p:nvPicPr>
              <p:blipFill rotWithShape="1">
                <a:blip r:embed="rId14"/>
                <a:srcRect/>
                <a:stretch>
                  <a:fillRect/>
                </a:stretch>
              </p:blipFill>
              <p:spPr>
                <a:xfrm>
                  <a:off x="9205794" y="5266989"/>
                  <a:ext cx="475892" cy="475892"/>
                </a:xfrm>
                <a:prstGeom prst="rect">
                  <a:avLst/>
                </a:prstGeom>
                <a:noFill/>
              </p:spPr>
            </p:pic>
            <p:pic>
              <p:nvPicPr>
                <p:cNvPr id="60" name="Picture 2" descr="ESP-01 모듈 활용 사물인터넷 (1): 개요 : 네이버 블로그"/>
                <p:cNvPicPr>
                  <a:picLocks noChangeAspect="1" noChangeArrowheads="1"/>
                </p:cNvPicPr>
                <p:nvPr/>
              </p:nvPicPr>
              <p:blipFill rotWithShape="1">
                <a:blip r:embed="rId15"/>
                <a:srcRect/>
                <a:stretch>
                  <a:fillRect/>
                </a:stretch>
              </p:blipFill>
              <p:spPr>
                <a:xfrm>
                  <a:off x="5668138" y="3053565"/>
                  <a:ext cx="728975" cy="728975"/>
                </a:xfrm>
                <a:prstGeom prst="rect">
                  <a:avLst/>
                </a:prstGeom>
                <a:noFill/>
              </p:spPr>
            </p:pic>
            <p:sp>
              <p:nvSpPr>
                <p:cNvPr id="69" name="TextBox 68"/>
                <p:cNvSpPr txBox="1"/>
                <p:nvPr/>
              </p:nvSpPr>
              <p:spPr>
                <a:xfrm>
                  <a:off x="5588861" y="2711922"/>
                  <a:ext cx="888411" cy="839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>
                    <a:defRPr/>
                  </a:pPr>
                  <a:r>
                    <a:rPr lang="en-US" altLang="ko-KR" sz="1500">
                      <a:latin typeface="한컴 말랑말랑 Bold"/>
                      <a:ea typeface="한컴 말랑말랑 Bold"/>
                    </a:rPr>
                    <a:t>WIFI</a:t>
                  </a:r>
                  <a:br>
                    <a:rPr lang="en-US" altLang="ko-KR" sz="1500">
                      <a:latin typeface="한컴 말랑말랑 Bold"/>
                      <a:ea typeface="한컴 말랑말랑 Bold"/>
                    </a:rPr>
                  </a:br>
                  <a:r>
                    <a:rPr lang="en-US" altLang="ko-KR" sz="1500">
                      <a:latin typeface="한컴 말랑말랑 Bold"/>
                      <a:ea typeface="한컴 말랑말랑 Bold"/>
                    </a:rPr>
                    <a:t>Module</a:t>
                  </a:r>
                  <a:endParaRPr lang="ko-KR" altLang="en-US" sz="1500">
                    <a:latin typeface="한컴 말랑말랑 Bold"/>
                    <a:ea typeface="한컴 말랑말랑 Bold"/>
                  </a:endParaRPr>
                </a:p>
              </p:txBody>
            </p:sp>
            <p:sp>
              <p:nvSpPr>
                <p:cNvPr id="63" name="TextBox 62"/>
                <p:cNvSpPr txBox="1"/>
                <p:nvPr/>
              </p:nvSpPr>
              <p:spPr>
                <a:xfrm>
                  <a:off x="-47459" y="1909112"/>
                  <a:ext cx="888412" cy="33283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>
                    <a:defRPr/>
                  </a:pPr>
                  <a:r>
                    <a:rPr lang="ko-KR" altLang="en-US" sz="1400">
                      <a:latin typeface="한컴 말랑말랑 Bold"/>
                      <a:ea typeface="한컴 말랑말랑 Bold"/>
                    </a:rPr>
                    <a:t>딥러닝</a:t>
                  </a:r>
                </a:p>
              </p:txBody>
            </p:sp>
          </p:grpSp>
          <p:grpSp>
            <p:nvGrpSpPr>
              <p:cNvPr id="65" name="그룹 64"/>
              <p:cNvGrpSpPr/>
              <p:nvPr/>
            </p:nvGrpSpPr>
            <p:grpSpPr>
              <a:xfrm>
                <a:off x="1009097" y="1837702"/>
                <a:ext cx="1484967" cy="1506517"/>
                <a:chOff x="1009097" y="1837702"/>
                <a:chExt cx="1484967" cy="1506517"/>
              </a:xfrm>
            </p:grpSpPr>
            <p:sp>
              <p:nvSpPr>
                <p:cNvPr id="2" name="직사각형 1"/>
                <p:cNvSpPr/>
                <p:nvPr/>
              </p:nvSpPr>
              <p:spPr>
                <a:xfrm rot="5400000">
                  <a:off x="1082423" y="1932577"/>
                  <a:ext cx="1338316" cy="1484967"/>
                </a:xfrm>
                <a:prstGeom prst="rect">
                  <a:avLst/>
                </a:prstGeom>
                <a:noFill/>
                <a:ln w="19050">
                  <a:solidFill>
                    <a:schemeClr val="bg2">
                      <a:lumMod val="50000"/>
                    </a:schemeClr>
                  </a:solidFill>
                  <a:prstDash val="lgDash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/>
                </a:p>
              </p:txBody>
            </p:sp>
            <p:sp>
              <p:nvSpPr>
                <p:cNvPr id="3" name="사각형: 둥근 모서리 2"/>
                <p:cNvSpPr/>
                <p:nvPr/>
              </p:nvSpPr>
              <p:spPr>
                <a:xfrm>
                  <a:off x="1151518" y="1837702"/>
                  <a:ext cx="1200125" cy="296513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1905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r>
                    <a:rPr lang="ko-KR" altLang="en-US" sz="1500">
                      <a:latin typeface="한컴 말랑말랑 Bold"/>
                      <a:ea typeface="한컴 말랑말랑 Bold"/>
                    </a:rPr>
                    <a:t>온</a:t>
                  </a:r>
                  <a:r>
                    <a:rPr lang="en-US" altLang="ko-KR" sz="1500">
                      <a:latin typeface="한컴 말랑말랑 Bold"/>
                      <a:ea typeface="한컴 말랑말랑 Bold"/>
                    </a:rPr>
                    <a:t>/</a:t>
                  </a:r>
                  <a:r>
                    <a:rPr lang="ko-KR" altLang="en-US" sz="1500">
                      <a:latin typeface="한컴 말랑말랑 Bold"/>
                      <a:ea typeface="한컴 말랑말랑 Bold"/>
                    </a:rPr>
                    <a:t>습도 예측</a:t>
                  </a:r>
                </a:p>
              </p:txBody>
            </p:sp>
            <p:pic>
              <p:nvPicPr>
                <p:cNvPr id="1026" name="Picture 2" descr="GitHub - ourownstory/neural_prophet: NeuralProphet: A simple forecasting  package"/>
                <p:cNvPicPr>
                  <a:picLocks noChangeAspect="1" noChangeArrowheads="1"/>
                </p:cNvPicPr>
                <p:nvPr/>
              </p:nvPicPr>
              <p:blipFill rotWithShape="1">
                <a:blip r:embed="rId16"/>
                <a:srcRect/>
                <a:stretch>
                  <a:fillRect/>
                </a:stretch>
              </p:blipFill>
              <p:spPr>
                <a:xfrm>
                  <a:off x="1255212" y="2527148"/>
                  <a:ext cx="970431" cy="511119"/>
                </a:xfrm>
                <a:prstGeom prst="rect">
                  <a:avLst/>
                </a:prstGeom>
                <a:noFill/>
              </p:spPr>
            </p:pic>
          </p:grpSp>
        </p:grpSp>
        <p:pic>
          <p:nvPicPr>
            <p:cNvPr id="67" name="Picture 8"/>
            <p:cNvPicPr>
              <a:picLocks noChangeAspect="1" noChangeArrowheads="1"/>
            </p:cNvPicPr>
            <p:nvPr/>
          </p:nvPicPr>
          <p:blipFill rotWithShape="1">
            <a:blip r:embed="rId6"/>
            <a:srcRect/>
            <a:stretch>
              <a:fillRect/>
            </a:stretch>
          </p:blipFill>
          <p:spPr>
            <a:xfrm>
              <a:off x="2459027" y="2685042"/>
              <a:ext cx="1049886" cy="253805"/>
            </a:xfrm>
            <a:prstGeom prst="rect">
              <a:avLst/>
            </a:prstGeom>
            <a:noFill/>
          </p:spPr>
        </p:pic>
        <p:cxnSp>
          <p:nvCxnSpPr>
            <p:cNvPr id="79" name="직선 화살표 연결선 78"/>
            <p:cNvCxnSpPr/>
            <p:nvPr/>
          </p:nvCxnSpPr>
          <p:spPr>
            <a:xfrm flipH="1">
              <a:off x="2344952" y="2081980"/>
              <a:ext cx="2546467" cy="619011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85" name="직선 화살표 연결선 84"/>
            <p:cNvCxnSpPr/>
            <p:nvPr/>
          </p:nvCxnSpPr>
          <p:spPr>
            <a:xfrm>
              <a:off x="2338880" y="2901554"/>
              <a:ext cx="1600511" cy="765849"/>
            </a:xfrm>
            <a:prstGeom prst="straightConnector1">
              <a:avLst/>
            </a:prstGeom>
            <a:ln w="1905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027" name="직선 연결선 46"/>
          <p:cNvCxnSpPr/>
          <p:nvPr/>
        </p:nvCxnSpPr>
        <p:spPr>
          <a:xfrm flipH="1">
            <a:off x="8889843" y="1728530"/>
            <a:ext cx="213846" cy="70"/>
          </a:xfrm>
          <a:prstGeom prst="line">
            <a:avLst/>
          </a:prstGeom>
          <a:ln w="57150">
            <a:solidFill>
              <a:srgbClr val="5F8A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8" name="TextBox 49"/>
          <p:cNvSpPr txBox="1"/>
          <p:nvPr/>
        </p:nvSpPr>
        <p:spPr>
          <a:xfrm>
            <a:off x="9096392" y="1614689"/>
            <a:ext cx="20182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000">
                <a:latin typeface="한컴 말랑말랑 Bold"/>
                <a:ea typeface="한컴 말랑말랑 Bold"/>
              </a:rPr>
              <a:t>: </a:t>
            </a:r>
            <a:r>
              <a:rPr lang="ko-KR" altLang="en-US" sz="1000">
                <a:latin typeface="한컴 말랑말랑 Bold"/>
                <a:ea typeface="한컴 말랑말랑 Bold"/>
              </a:rPr>
              <a:t>예측 값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0000000000000000000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20000000000000000000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0000000000000000000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20000000000000000000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420</Words>
  <Application>Microsoft Office PowerPoint</Application>
  <PresentationFormat>와이드스크린</PresentationFormat>
  <Paragraphs>164</Paragraphs>
  <Slides>20</Slides>
  <Notes>5</Notes>
  <HiddenSlides>0</HiddenSlides>
  <MMClips>2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4" baseType="lpstr">
      <vt:lpstr>맑은 고딕</vt:lpstr>
      <vt:lpstr>한컴 말랑말랑 Bold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서 유진</dc:creator>
  <cp:lastModifiedBy>ByeongJun Jeong</cp:lastModifiedBy>
  <cp:revision>123</cp:revision>
  <dcterms:created xsi:type="dcterms:W3CDTF">2020-01-03T14:16:53Z</dcterms:created>
  <dcterms:modified xsi:type="dcterms:W3CDTF">2024-06-11T10:53:10Z</dcterms:modified>
  <cp:version>1000.0000.01</cp:version>
</cp:coreProperties>
</file>